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60" r:id="rId4"/>
    <p:sldId id="258" r:id="rId5"/>
    <p:sldId id="264" r:id="rId6"/>
    <p:sldId id="267" r:id="rId7"/>
    <p:sldId id="259" r:id="rId8"/>
    <p:sldId id="268" r:id="rId9"/>
    <p:sldId id="261" r:id="rId10"/>
    <p:sldId id="269" r:id="rId11"/>
    <p:sldId id="270" r:id="rId12"/>
    <p:sldId id="271" r:id="rId13"/>
    <p:sldId id="263" r:id="rId14"/>
    <p:sldId id="272" r:id="rId15"/>
    <p:sldId id="273" r:id="rId16"/>
    <p:sldId id="274" r:id="rId17"/>
    <p:sldId id="275" r:id="rId18"/>
    <p:sldId id="276" r:id="rId19"/>
    <p:sldId id="262" r:id="rId20"/>
  </p:sldIdLst>
  <p:sldSz cx="12192000" cy="6858000"/>
  <p:notesSz cx="6858000" cy="9144000"/>
  <p:embeddedFontLst>
    <p:embeddedFont>
      <p:font typeface="Bahnschrift Light" panose="020B0502040204020203" pitchFamily="34" charset="0"/>
      <p:regular r:id="rId21"/>
    </p:embeddedFont>
    <p:embeddedFont>
      <p:font typeface="Bahnschrift SemiBold" panose="020B0502040204020203" pitchFamily="34" charset="0"/>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Montserrat" panose="00000500000000000000" pitchFamily="2"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D57"/>
    <a:srgbClr val="5ECEEC"/>
    <a:srgbClr val="1697BA"/>
    <a:srgbClr val="093C4A"/>
    <a:srgbClr val="F9A61B"/>
    <a:srgbClr val="73D4E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C9194-51BC-4F3E-8FF7-31B44D9226E6}" v="97" dt="2023-06-09T18:50:01.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95033" autoAdjust="0"/>
  </p:normalViewPr>
  <p:slideViewPr>
    <p:cSldViewPr snapToGrid="0">
      <p:cViewPr varScale="1">
        <p:scale>
          <a:sx n="73" d="100"/>
          <a:sy n="73" d="100"/>
        </p:scale>
        <p:origin x="293"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5CAA1B-2AD2-4F78-AF3E-DB62FE4FE798}"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24030281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CAA1B-2AD2-4F78-AF3E-DB62FE4FE798}"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962558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CAA1B-2AD2-4F78-AF3E-DB62FE4FE798}"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739911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CAA1B-2AD2-4F78-AF3E-DB62FE4FE798}"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22373834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5CAA1B-2AD2-4F78-AF3E-DB62FE4FE798}"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37924905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5CAA1B-2AD2-4F78-AF3E-DB62FE4FE798}"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4029175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5CAA1B-2AD2-4F78-AF3E-DB62FE4FE798}"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12848662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5CAA1B-2AD2-4F78-AF3E-DB62FE4FE798}"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6000930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5CAA1B-2AD2-4F78-AF3E-DB62FE4FE798}"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11680392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5CAA1B-2AD2-4F78-AF3E-DB62FE4FE798}"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23861677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5CAA1B-2AD2-4F78-AF3E-DB62FE4FE798}"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111C2-72E3-481D-A150-8027CA739BC7}" type="slidenum">
              <a:rPr lang="en-US" smtClean="0"/>
              <a:t>‹#›</a:t>
            </a:fld>
            <a:endParaRPr lang="en-US"/>
          </a:p>
        </p:txBody>
      </p:sp>
    </p:spTree>
    <p:extLst>
      <p:ext uri="{BB962C8B-B14F-4D97-AF65-F5344CB8AC3E}">
        <p14:creationId xmlns:p14="http://schemas.microsoft.com/office/powerpoint/2010/main" val="27183876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3C4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CAA1B-2AD2-4F78-AF3E-DB62FE4FE798}"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111C2-72E3-481D-A150-8027CA739BC7}" type="slidenum">
              <a:rPr lang="en-US" smtClean="0"/>
              <a:t>‹#›</a:t>
            </a:fld>
            <a:endParaRPr lang="en-US"/>
          </a:p>
        </p:txBody>
      </p:sp>
    </p:spTree>
    <p:extLst>
      <p:ext uri="{BB962C8B-B14F-4D97-AF65-F5344CB8AC3E}">
        <p14:creationId xmlns:p14="http://schemas.microsoft.com/office/powerpoint/2010/main" val="4685082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a:off x="7883831" y="2178018"/>
            <a:ext cx="1180657" cy="252297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3204372">
            <a:off x="7010039" y="4096739"/>
            <a:ext cx="1195797" cy="2538090"/>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6415951">
            <a:off x="4976609" y="4671205"/>
            <a:ext cx="1244420" cy="2529773"/>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9685444">
            <a:off x="3255534" y="3443226"/>
            <a:ext cx="1333326" cy="251145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2901279">
            <a:off x="3070938" y="1389935"/>
            <a:ext cx="1404679" cy="2494147"/>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5484771">
            <a:off x="4739220" y="-78939"/>
            <a:ext cx="1257266" cy="2541045"/>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9157800">
            <a:off x="6688816" y="299699"/>
            <a:ext cx="1416055" cy="2480889"/>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70" name="TextBox 69">
            <a:extLst>
              <a:ext uri="{FF2B5EF4-FFF2-40B4-BE49-F238E27FC236}">
                <a16:creationId xmlns:a16="http://schemas.microsoft.com/office/drawing/2014/main" id="{2F66604F-BAD7-2CDA-AFAB-13A8012B936C}"/>
              </a:ext>
            </a:extLst>
          </p:cNvPr>
          <p:cNvSpPr txBox="1"/>
          <p:nvPr/>
        </p:nvSpPr>
        <p:spPr>
          <a:xfrm>
            <a:off x="3927192" y="2134558"/>
            <a:ext cx="4247902" cy="3877985"/>
          </a:xfrm>
          <a:prstGeom prst="rect">
            <a:avLst/>
          </a:prstGeom>
          <a:noFill/>
        </p:spPr>
        <p:txBody>
          <a:bodyPr wrap="square" rtlCol="0">
            <a:spAutoFit/>
          </a:bodyPr>
          <a:lstStyle/>
          <a:p>
            <a:pPr algn="ctr"/>
            <a:r>
              <a:rPr lang="en-US" sz="3600" b="1" kern="1200" dirty="0">
                <a:solidFill>
                  <a:srgbClr val="FBBD57"/>
                </a:solidFill>
                <a:effectLst/>
                <a:latin typeface="Bahnschrift Light" panose="020B0502040204020203" pitchFamily="34" charset="0"/>
                <a:ea typeface="Roboto" panose="02000000000000000000" pitchFamily="2" charset="0"/>
                <a:cs typeface="Roboto" panose="02000000000000000000" pitchFamily="2" charset="0"/>
              </a:rPr>
              <a:t>Innovative Leadership and Cultural Dynamics in Tech Startups: </a:t>
            </a:r>
            <a:r>
              <a:rPr lang="en-US" sz="3600" b="1" kern="1200" dirty="0" err="1">
                <a:solidFill>
                  <a:srgbClr val="FBBD57"/>
                </a:solidFill>
                <a:effectLst/>
                <a:latin typeface="Bahnschrift Light" panose="020B0502040204020203" pitchFamily="34" charset="0"/>
                <a:ea typeface="Roboto" panose="02000000000000000000" pitchFamily="2" charset="0"/>
                <a:cs typeface="Roboto" panose="02000000000000000000" pitchFamily="2" charset="0"/>
              </a:rPr>
              <a:t>ByteCorp</a:t>
            </a:r>
            <a:endParaRPr lang="en-US" sz="6600" b="1" dirty="0">
              <a:solidFill>
                <a:srgbClr val="FBBD57"/>
              </a:solidFill>
              <a:effectLst/>
              <a:latin typeface="Bahnschrift Light" panose="020B0502040204020203" pitchFamily="34" charset="0"/>
              <a:ea typeface="Roboto" panose="02000000000000000000" pitchFamily="2" charset="0"/>
              <a:cs typeface="Roboto" panose="02000000000000000000" pitchFamily="2" charset="0"/>
            </a:endParaRPr>
          </a:p>
          <a:p>
            <a:pPr algn="ctr"/>
            <a:endParaRPr lang="en-US" sz="6600" b="1" dirty="0">
              <a:solidFill>
                <a:srgbClr val="FBBD57"/>
              </a:solidFill>
              <a:latin typeface="Bahnschrift Light" panose="020B0502040204020203"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949617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6E5396-890B-6D60-99D3-70512CA177DE}"/>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20136689">
            <a:off x="2494191" y="1047777"/>
            <a:ext cx="1144207" cy="244508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10" name="Picture 9">
            <a:extLst>
              <a:ext uri="{FF2B5EF4-FFF2-40B4-BE49-F238E27FC236}">
                <a16:creationId xmlns:a16="http://schemas.microsoft.com/office/drawing/2014/main" id="{ADF3BC12-80F6-9D12-B3B7-7A2E63D927FA}"/>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741061">
            <a:off x="2045604" y="3180104"/>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12" name="Picture 11">
            <a:extLst>
              <a:ext uri="{FF2B5EF4-FFF2-40B4-BE49-F238E27FC236}">
                <a16:creationId xmlns:a16="http://schemas.microsoft.com/office/drawing/2014/main" id="{C6558AF8-D411-0D05-08D5-FC07C544C138}"/>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4952640">
            <a:off x="846117" y="4182865"/>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13" name="Picture 12">
            <a:extLst>
              <a:ext uri="{FF2B5EF4-FFF2-40B4-BE49-F238E27FC236}">
                <a16:creationId xmlns:a16="http://schemas.microsoft.com/office/drawing/2014/main" id="{2DE136B8-D802-F8E3-7003-162910DEFE53}"/>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8222133">
            <a:off x="-696951" y="3867722"/>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14" name="Picture 13">
            <a:extLst>
              <a:ext uri="{FF2B5EF4-FFF2-40B4-BE49-F238E27FC236}">
                <a16:creationId xmlns:a16="http://schemas.microsoft.com/office/drawing/2014/main" id="{7DE12325-B153-2B89-099B-7DB75F78FD3D}"/>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1437968">
            <a:off x="-1454833" y="252806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6" name="Picture 15">
            <a:extLst>
              <a:ext uri="{FF2B5EF4-FFF2-40B4-BE49-F238E27FC236}">
                <a16:creationId xmlns:a16="http://schemas.microsoft.com/office/drawing/2014/main" id="{647037E0-4ABC-4CA4-F63A-B88140BEB042}"/>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4021460">
            <a:off x="-766302" y="1047231"/>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7" name="Picture 16">
            <a:extLst>
              <a:ext uri="{FF2B5EF4-FFF2-40B4-BE49-F238E27FC236}">
                <a16:creationId xmlns:a16="http://schemas.microsoft.com/office/drawing/2014/main" id="{63AC8A96-8571-FAED-EF8D-8CA11FFCAFCD}"/>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7694489">
            <a:off x="650913" y="683914"/>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3">
            <a:extLst>
              <a:ext uri="{FF2B5EF4-FFF2-40B4-BE49-F238E27FC236}">
                <a16:creationId xmlns:a16="http://schemas.microsoft.com/office/drawing/2014/main" id="{A81C9175-9651-AC14-F823-CFF2D67CA288}"/>
              </a:ext>
            </a:extLst>
          </p:cNvPr>
          <p:cNvSpPr txBox="1"/>
          <p:nvPr/>
        </p:nvSpPr>
        <p:spPr>
          <a:xfrm>
            <a:off x="4193962" y="1367920"/>
            <a:ext cx="4270721"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FBBD57"/>
                </a:solidFill>
                <a:latin typeface="Bahnschrift SemiBold" panose="020B0502040204020203" pitchFamily="34" charset="0"/>
              </a:rPr>
              <a:t>Partnership and Sales</a:t>
            </a:r>
          </a:p>
        </p:txBody>
      </p:sp>
      <p:sp>
        <p:nvSpPr>
          <p:cNvPr id="3" name="TextBox 5">
            <a:extLst>
              <a:ext uri="{FF2B5EF4-FFF2-40B4-BE49-F238E27FC236}">
                <a16:creationId xmlns:a16="http://schemas.microsoft.com/office/drawing/2014/main" id="{AA0FBB82-28B9-AE88-8C91-F14F98D0A2F4}"/>
              </a:ext>
            </a:extLst>
          </p:cNvPr>
          <p:cNvSpPr txBox="1"/>
          <p:nvPr/>
        </p:nvSpPr>
        <p:spPr>
          <a:xfrm>
            <a:off x="4221383" y="2173648"/>
            <a:ext cx="7353986"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FBBD57"/>
                </a:solidFill>
                <a:latin typeface="Bahnschrift SemiBold" panose="020B0502040204020203" pitchFamily="34" charset="0"/>
              </a:rPr>
              <a:t>What are </a:t>
            </a:r>
            <a:r>
              <a:rPr lang="en-US" sz="2000" b="1" dirty="0" err="1">
                <a:solidFill>
                  <a:srgbClr val="FBBD57"/>
                </a:solidFill>
                <a:latin typeface="Bahnschrift SemiBold" panose="020B0502040204020203" pitchFamily="34" charset="0"/>
              </a:rPr>
              <a:t>ByteCorp’s</a:t>
            </a:r>
            <a:r>
              <a:rPr lang="en-US" sz="2000" b="1" dirty="0">
                <a:solidFill>
                  <a:srgbClr val="FBBD57"/>
                </a:solidFill>
                <a:latin typeface="Bahnschrift SemiBold" panose="020B0502040204020203" pitchFamily="34" charset="0"/>
              </a:rPr>
              <a:t> strategies for sustaining business partnerships and handling sales?</a:t>
            </a:r>
          </a:p>
          <a:p>
            <a:endParaRPr lang="en-US" sz="2000" b="1" dirty="0">
              <a:latin typeface="Bahnschrift Light" panose="020B0502040204020203" pitchFamily="34" charset="0"/>
            </a:endParaRPr>
          </a:p>
          <a:p>
            <a:r>
              <a:rPr lang="en-US" sz="2000" dirty="0" err="1">
                <a:latin typeface="Bahnschrift Light" panose="020B0502040204020203" pitchFamily="34" charset="0"/>
              </a:rPr>
              <a:t>ByteCorp</a:t>
            </a:r>
            <a:r>
              <a:rPr lang="en-US" sz="2000" dirty="0">
                <a:latin typeface="Bahnschrift Light" panose="020B0502040204020203" pitchFamily="34" charset="0"/>
              </a:rPr>
              <a:t> engages in consistent patterns of business generation and project execution in collaboration with their partners. They work on defining clear partnership terms, like sharing ratios (e.g., 60-40, 70-30), and adapt their strategies according to each partnership's unique requirements.</a:t>
            </a:r>
          </a:p>
        </p:txBody>
      </p:sp>
      <p:sp>
        <p:nvSpPr>
          <p:cNvPr id="4" name="TextBox 3">
            <a:extLst>
              <a:ext uri="{FF2B5EF4-FFF2-40B4-BE49-F238E27FC236}">
                <a16:creationId xmlns:a16="http://schemas.microsoft.com/office/drawing/2014/main" id="{91A13894-C82F-CFAA-F587-4A72DFB06522}"/>
              </a:ext>
            </a:extLst>
          </p:cNvPr>
          <p:cNvSpPr txBox="1"/>
          <p:nvPr/>
        </p:nvSpPr>
        <p:spPr>
          <a:xfrm>
            <a:off x="143046" y="2370218"/>
            <a:ext cx="2234907" cy="2062103"/>
          </a:xfrm>
          <a:prstGeom prst="rect">
            <a:avLst/>
          </a:prstGeom>
          <a:noFill/>
        </p:spPr>
        <p:txBody>
          <a:bodyPr wrap="none" rtlCol="0">
            <a:spAutoFit/>
          </a:bodyPr>
          <a:lstStyle/>
          <a:p>
            <a:pPr>
              <a:buClr>
                <a:srgbClr val="F9A61B"/>
              </a:buClr>
            </a:pPr>
            <a:r>
              <a:rPr lang="en-US" sz="3200" b="1" dirty="0">
                <a:solidFill>
                  <a:srgbClr val="FBBD57"/>
                </a:solidFill>
                <a:latin typeface="Bahnschrift Light" panose="020B0502040204020203" pitchFamily="34" charset="0"/>
              </a:rPr>
              <a:t>Funding</a:t>
            </a:r>
          </a:p>
          <a:p>
            <a:pPr>
              <a:buClr>
                <a:srgbClr val="F9A61B"/>
              </a:buClr>
            </a:pPr>
            <a:r>
              <a:rPr lang="en-US" sz="3200" b="1" dirty="0">
                <a:solidFill>
                  <a:srgbClr val="FBBD57"/>
                </a:solidFill>
                <a:latin typeface="Bahnschrift Light" panose="020B0502040204020203" pitchFamily="34" charset="0"/>
              </a:rPr>
              <a:t>Investment</a:t>
            </a:r>
          </a:p>
          <a:p>
            <a:pPr>
              <a:buClr>
                <a:srgbClr val="F9A61B"/>
              </a:buClr>
            </a:pPr>
            <a:r>
              <a:rPr lang="en-US" sz="3200" b="1" dirty="0">
                <a:solidFill>
                  <a:srgbClr val="FBBD57"/>
                </a:solidFill>
                <a:latin typeface="Bahnschrift Light" panose="020B0502040204020203" pitchFamily="34" charset="0"/>
              </a:rPr>
              <a:t>Business</a:t>
            </a:r>
          </a:p>
          <a:p>
            <a:pPr>
              <a:buClr>
                <a:srgbClr val="F9A61B"/>
              </a:buClr>
            </a:pPr>
            <a:r>
              <a:rPr lang="en-US" sz="3200" b="1" dirty="0">
                <a:solidFill>
                  <a:srgbClr val="FBBD57"/>
                </a:solidFill>
                <a:latin typeface="Bahnschrift Light" panose="020B0502040204020203" pitchFamily="34" charset="0"/>
              </a:rPr>
              <a:t>Sales</a:t>
            </a:r>
          </a:p>
        </p:txBody>
      </p:sp>
    </p:spTree>
    <p:extLst>
      <p:ext uri="{BB962C8B-B14F-4D97-AF65-F5344CB8AC3E}">
        <p14:creationId xmlns:p14="http://schemas.microsoft.com/office/powerpoint/2010/main" val="9375590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34E49-4653-588E-A490-5C82B1FC1952}"/>
              </a:ext>
            </a:extLst>
          </p:cNvPr>
          <p:cNvSpPr txBox="1"/>
          <p:nvPr/>
        </p:nvSpPr>
        <p:spPr>
          <a:xfrm>
            <a:off x="3825877" y="1271060"/>
            <a:ext cx="8767379" cy="561692"/>
          </a:xfrm>
          <a:prstGeom prst="rect">
            <a:avLst/>
          </a:prstGeom>
          <a:noFill/>
        </p:spPr>
        <p:txBody>
          <a:bodyPr wrap="square" rtlCol="0">
            <a:spAutoFit/>
          </a:bodyPr>
          <a:lstStyle/>
          <a:p>
            <a:r>
              <a:rPr lang="en-US" sz="3050" dirty="0">
                <a:solidFill>
                  <a:srgbClr val="FBBD57"/>
                </a:solidFill>
                <a:latin typeface="Bahnschrift SemiBold" panose="020B0502040204020203" pitchFamily="34" charset="0"/>
              </a:rPr>
              <a:t>Data breach</a:t>
            </a:r>
          </a:p>
        </p:txBody>
      </p:sp>
      <p:sp>
        <p:nvSpPr>
          <p:cNvPr id="6" name="TextBox 5">
            <a:extLst>
              <a:ext uri="{FF2B5EF4-FFF2-40B4-BE49-F238E27FC236}">
                <a16:creationId xmlns:a16="http://schemas.microsoft.com/office/drawing/2014/main" id="{02B1F8FD-540A-7209-1B59-1F40FBF8911A}"/>
              </a:ext>
            </a:extLst>
          </p:cNvPr>
          <p:cNvSpPr txBox="1"/>
          <p:nvPr/>
        </p:nvSpPr>
        <p:spPr>
          <a:xfrm>
            <a:off x="3825877" y="2162268"/>
            <a:ext cx="8240706" cy="2246769"/>
          </a:xfrm>
          <a:prstGeom prst="rect">
            <a:avLst/>
          </a:prstGeom>
          <a:noFill/>
        </p:spPr>
        <p:txBody>
          <a:bodyPr wrap="square" rtlCol="0">
            <a:spAutoFit/>
          </a:bodyPr>
          <a:lstStyle/>
          <a:p>
            <a:r>
              <a:rPr lang="en-US" sz="2000" b="1" i="0" dirty="0">
                <a:solidFill>
                  <a:srgbClr val="FBBD57"/>
                </a:solidFill>
                <a:effectLst/>
                <a:latin typeface="Bahnschrift SemiBold" panose="020B0502040204020203" pitchFamily="34" charset="0"/>
              </a:rPr>
              <a:t>What is </a:t>
            </a:r>
            <a:r>
              <a:rPr lang="en-US" sz="2000" b="1" i="0" dirty="0" err="1">
                <a:solidFill>
                  <a:srgbClr val="FBBD57"/>
                </a:solidFill>
                <a:effectLst/>
                <a:latin typeface="Bahnschrift SemiBold" panose="020B0502040204020203" pitchFamily="34" charset="0"/>
              </a:rPr>
              <a:t>ByteCorp’s</a:t>
            </a:r>
            <a:r>
              <a:rPr lang="en-US" sz="2000" b="1" i="0" dirty="0">
                <a:solidFill>
                  <a:srgbClr val="FBBD57"/>
                </a:solidFill>
                <a:effectLst/>
                <a:latin typeface="Bahnschrift SemiBold" panose="020B0502040204020203" pitchFamily="34" charset="0"/>
              </a:rPr>
              <a:t> stance on handling unforeseen challenges or emergencies, such as a data breach?</a:t>
            </a:r>
          </a:p>
          <a:p>
            <a:endParaRPr lang="en-US" sz="2000" b="1" dirty="0">
              <a:solidFill>
                <a:srgbClr val="ECECF1"/>
              </a:solidFill>
              <a:latin typeface="Bahnschrift Light" panose="020B0502040204020203" pitchFamily="34" charset="0"/>
            </a:endParaRPr>
          </a:p>
          <a:p>
            <a:r>
              <a:rPr lang="en-US" sz="2000" b="1" i="0" dirty="0">
                <a:solidFill>
                  <a:srgbClr val="ECECF1"/>
                </a:solidFill>
                <a:effectLst/>
                <a:latin typeface="Bahnschrift Light" panose="020B0502040204020203" pitchFamily="34" charset="0"/>
              </a:rPr>
              <a:t>While </a:t>
            </a:r>
            <a:r>
              <a:rPr lang="en-US" sz="2000" b="1" i="0" dirty="0" err="1">
                <a:solidFill>
                  <a:srgbClr val="ECECF1"/>
                </a:solidFill>
                <a:effectLst/>
                <a:latin typeface="Bahnschrift SemiBold" panose="020B0502040204020203" pitchFamily="34" charset="0"/>
              </a:rPr>
              <a:t>ByteCorp</a:t>
            </a:r>
            <a:r>
              <a:rPr lang="en-US" sz="2000" b="1" i="0" dirty="0">
                <a:solidFill>
                  <a:srgbClr val="ECECF1"/>
                </a:solidFill>
                <a:effectLst/>
                <a:latin typeface="Bahnschrift Light" panose="020B0502040204020203" pitchFamily="34" charset="0"/>
              </a:rPr>
              <a:t> has not experienced a data breach, the company seems prepared to handle such emergencies. They have a knowledgeable security team and necessary protocols in place to address potential security issues effectively.</a:t>
            </a:r>
            <a:endParaRPr lang="en-US" sz="2000" b="1" dirty="0">
              <a:latin typeface="Bahnschrift Light" panose="020B0502040204020203" pitchFamily="34" charset="0"/>
            </a:endParaRPr>
          </a:p>
        </p:txBody>
      </p:sp>
      <p:pic>
        <p:nvPicPr>
          <p:cNvPr id="2" name="Picture 1">
            <a:extLst>
              <a:ext uri="{FF2B5EF4-FFF2-40B4-BE49-F238E27FC236}">
                <a16:creationId xmlns:a16="http://schemas.microsoft.com/office/drawing/2014/main" id="{94D0FF03-A642-B61B-1DFA-A8682B571530}"/>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6662150">
            <a:off x="518836" y="67444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72819143-C981-040C-5AA4-D27C1C1878D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9866522">
            <a:off x="2222975" y="813145"/>
            <a:ext cx="1191522" cy="2529015"/>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0B5FB284-5982-7977-8E3D-AD330C58F0FE}"/>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78101">
            <a:off x="2043002" y="3031404"/>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2485CA42-5A10-9BB1-34C6-B68E0D9A28A1}"/>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4747594">
            <a:off x="935042" y="4146548"/>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3254DE17-40CE-F4CD-8463-C35EA22ABFAA}"/>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7963429">
            <a:off x="-620382" y="4057526"/>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3F1B1202-082F-E98B-2B3B-565F9DF78E38}"/>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0546921">
            <a:off x="-1468839" y="2725609"/>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1C008D7-6C7A-A956-3120-B7592E327386}"/>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4219950">
            <a:off x="-1070186" y="1292522"/>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8" name="TextBox 7">
            <a:extLst>
              <a:ext uri="{FF2B5EF4-FFF2-40B4-BE49-F238E27FC236}">
                <a16:creationId xmlns:a16="http://schemas.microsoft.com/office/drawing/2014/main" id="{16EA4FA9-DE37-6F0F-7A48-25CFD98BC7C9}"/>
              </a:ext>
            </a:extLst>
          </p:cNvPr>
          <p:cNvSpPr txBox="1"/>
          <p:nvPr/>
        </p:nvSpPr>
        <p:spPr>
          <a:xfrm>
            <a:off x="37879" y="2211739"/>
            <a:ext cx="2217274" cy="2000548"/>
          </a:xfrm>
          <a:prstGeom prst="rect">
            <a:avLst/>
          </a:prstGeom>
          <a:noFill/>
        </p:spPr>
        <p:txBody>
          <a:bodyPr wrap="none" rtlCol="0">
            <a:spAutoFit/>
          </a:bodyPr>
          <a:lstStyle/>
          <a:p>
            <a:pPr>
              <a:buClr>
                <a:srgbClr val="F9A61B"/>
              </a:buClr>
            </a:pPr>
            <a:r>
              <a:rPr lang="en-US" sz="3100" b="1" dirty="0">
                <a:solidFill>
                  <a:srgbClr val="FBBD57"/>
                </a:solidFill>
                <a:latin typeface="Bahnschrift Light" panose="020B0502040204020203" pitchFamily="34" charset="0"/>
              </a:rPr>
              <a:t>Data </a:t>
            </a:r>
          </a:p>
          <a:p>
            <a:pPr>
              <a:buClr>
                <a:srgbClr val="F9A61B"/>
              </a:buClr>
            </a:pPr>
            <a:r>
              <a:rPr lang="en-US" sz="3100" b="1" dirty="0">
                <a:solidFill>
                  <a:srgbClr val="FBBD57"/>
                </a:solidFill>
                <a:latin typeface="Bahnschrift Light" panose="020B0502040204020203" pitchFamily="34" charset="0"/>
              </a:rPr>
              <a:t>Startup</a:t>
            </a:r>
          </a:p>
          <a:p>
            <a:pPr>
              <a:buClr>
                <a:srgbClr val="F9A61B"/>
              </a:buClr>
            </a:pPr>
            <a:r>
              <a:rPr lang="en-US" sz="3100" b="1" dirty="0">
                <a:solidFill>
                  <a:srgbClr val="FBBD57"/>
                </a:solidFill>
                <a:latin typeface="Bahnschrift Light" panose="020B0502040204020203" pitchFamily="34" charset="0"/>
              </a:rPr>
              <a:t>Training</a:t>
            </a:r>
          </a:p>
          <a:p>
            <a:pPr>
              <a:buClr>
                <a:srgbClr val="F9A61B"/>
              </a:buClr>
            </a:pPr>
            <a:r>
              <a:rPr lang="en-US" sz="3100" b="1" dirty="0">
                <a:solidFill>
                  <a:srgbClr val="FBBD57"/>
                </a:solidFill>
                <a:latin typeface="Bahnschrift Light" panose="020B0502040204020203" pitchFamily="34" charset="0"/>
              </a:rPr>
              <a:t>Negotiation</a:t>
            </a:r>
          </a:p>
        </p:txBody>
      </p:sp>
    </p:spTree>
    <p:extLst>
      <p:ext uri="{BB962C8B-B14F-4D97-AF65-F5344CB8AC3E}">
        <p14:creationId xmlns:p14="http://schemas.microsoft.com/office/powerpoint/2010/main" val="288897970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1326064">
            <a:off x="-1423955" y="240232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4530436">
            <a:off x="-577577" y="1083800"/>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7742015">
            <a:off x="940263" y="896143"/>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21011508">
            <a:off x="2506507" y="1294496"/>
            <a:ext cx="1415689" cy="2666594"/>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627343">
            <a:off x="1845220" y="353172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5210835">
            <a:off x="568737" y="4392834"/>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8883864">
            <a:off x="-936716" y="3930658"/>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5" name="TextBox 4">
            <a:extLst>
              <a:ext uri="{FF2B5EF4-FFF2-40B4-BE49-F238E27FC236}">
                <a16:creationId xmlns:a16="http://schemas.microsoft.com/office/drawing/2014/main" id="{ABF34AEC-67C3-C44E-AB86-9E8DFAE894C4}"/>
              </a:ext>
            </a:extLst>
          </p:cNvPr>
          <p:cNvSpPr txBox="1"/>
          <p:nvPr/>
        </p:nvSpPr>
        <p:spPr>
          <a:xfrm>
            <a:off x="4221383" y="1357886"/>
            <a:ext cx="7631093" cy="584775"/>
          </a:xfrm>
          <a:prstGeom prst="rect">
            <a:avLst/>
          </a:prstGeom>
          <a:noFill/>
        </p:spPr>
        <p:txBody>
          <a:bodyPr wrap="square" rtlCol="0">
            <a:spAutoFit/>
          </a:bodyPr>
          <a:lstStyle/>
          <a:p>
            <a:r>
              <a:rPr lang="en-US" sz="3200" dirty="0">
                <a:solidFill>
                  <a:srgbClr val="FBBD57"/>
                </a:solidFill>
                <a:latin typeface="Bahnschrift SemiBold" panose="020B0502040204020203" pitchFamily="34" charset="0"/>
              </a:rPr>
              <a:t>Startup</a:t>
            </a:r>
          </a:p>
        </p:txBody>
      </p:sp>
      <p:sp>
        <p:nvSpPr>
          <p:cNvPr id="6" name="TextBox 5">
            <a:extLst>
              <a:ext uri="{FF2B5EF4-FFF2-40B4-BE49-F238E27FC236}">
                <a16:creationId xmlns:a16="http://schemas.microsoft.com/office/drawing/2014/main" id="{77C2D5D0-BDD3-7ABC-E864-58AEF42F4B84}"/>
              </a:ext>
            </a:extLst>
          </p:cNvPr>
          <p:cNvSpPr txBox="1"/>
          <p:nvPr/>
        </p:nvSpPr>
        <p:spPr>
          <a:xfrm>
            <a:off x="4221383" y="2277457"/>
            <a:ext cx="6275022" cy="2246769"/>
          </a:xfrm>
          <a:prstGeom prst="rect">
            <a:avLst/>
          </a:prstGeom>
          <a:noFill/>
        </p:spPr>
        <p:txBody>
          <a:bodyPr wrap="square" rtlCol="0">
            <a:spAutoFit/>
          </a:bodyPr>
          <a:lstStyle/>
          <a:p>
            <a:r>
              <a:rPr lang="en-US" sz="2000" b="1" dirty="0">
                <a:solidFill>
                  <a:srgbClr val="FBBD57"/>
                </a:solidFill>
                <a:latin typeface="Bahnschrift SemiBold" panose="020B0502040204020203" pitchFamily="34" charset="0"/>
              </a:rPr>
              <a:t>What mistakes should be avoided when starting a startup?</a:t>
            </a:r>
          </a:p>
          <a:p>
            <a:endParaRPr lang="en-US" sz="2000" b="1" dirty="0">
              <a:latin typeface="Montserrat" panose="00000500000000000000" pitchFamily="50" charset="0"/>
            </a:endParaRPr>
          </a:p>
          <a:p>
            <a:r>
              <a:rPr lang="en-US" sz="2000" dirty="0">
                <a:latin typeface="Bahnschrift Light" panose="020B0502040204020203" pitchFamily="34" charset="0"/>
              </a:rPr>
              <a:t>Focus on addressing a real problem rather than just using trendy technologies. Select your startup team carefully; working with friends can be beneficial if they are truly reliable and committed.</a:t>
            </a:r>
            <a:endParaRPr lang="en-US" sz="2000" b="1" dirty="0">
              <a:latin typeface="Montserrat" panose="00000500000000000000" pitchFamily="50" charset="0"/>
            </a:endParaRPr>
          </a:p>
        </p:txBody>
      </p:sp>
      <p:sp>
        <p:nvSpPr>
          <p:cNvPr id="2" name="TextBox 1">
            <a:extLst>
              <a:ext uri="{FF2B5EF4-FFF2-40B4-BE49-F238E27FC236}">
                <a16:creationId xmlns:a16="http://schemas.microsoft.com/office/drawing/2014/main" id="{F0B0FD13-A9E4-F1AC-9711-2F7F208B9ECD}"/>
              </a:ext>
            </a:extLst>
          </p:cNvPr>
          <p:cNvSpPr txBox="1"/>
          <p:nvPr/>
        </p:nvSpPr>
        <p:spPr>
          <a:xfrm>
            <a:off x="37879" y="2211739"/>
            <a:ext cx="2217274" cy="2000548"/>
          </a:xfrm>
          <a:prstGeom prst="rect">
            <a:avLst/>
          </a:prstGeom>
          <a:noFill/>
        </p:spPr>
        <p:txBody>
          <a:bodyPr wrap="none" rtlCol="0">
            <a:spAutoFit/>
          </a:bodyPr>
          <a:lstStyle/>
          <a:p>
            <a:pPr>
              <a:buClr>
                <a:srgbClr val="F9A61B"/>
              </a:buClr>
            </a:pPr>
            <a:r>
              <a:rPr lang="en-US" sz="3100" b="1" dirty="0">
                <a:solidFill>
                  <a:srgbClr val="FBBD57"/>
                </a:solidFill>
                <a:latin typeface="Bahnschrift Light" panose="020B0502040204020203" pitchFamily="34" charset="0"/>
              </a:rPr>
              <a:t>Data </a:t>
            </a:r>
          </a:p>
          <a:p>
            <a:pPr>
              <a:buClr>
                <a:srgbClr val="F9A61B"/>
              </a:buClr>
            </a:pPr>
            <a:r>
              <a:rPr lang="en-US" sz="3100" b="1" dirty="0">
                <a:solidFill>
                  <a:srgbClr val="FBBD57"/>
                </a:solidFill>
                <a:latin typeface="Bahnschrift Light" panose="020B0502040204020203" pitchFamily="34" charset="0"/>
              </a:rPr>
              <a:t>Startup</a:t>
            </a:r>
          </a:p>
          <a:p>
            <a:pPr>
              <a:buClr>
                <a:srgbClr val="F9A61B"/>
              </a:buClr>
            </a:pPr>
            <a:r>
              <a:rPr lang="en-US" sz="3100" b="1" dirty="0">
                <a:solidFill>
                  <a:srgbClr val="FBBD57"/>
                </a:solidFill>
                <a:latin typeface="Bahnschrift Light" panose="020B0502040204020203" pitchFamily="34" charset="0"/>
              </a:rPr>
              <a:t>Training</a:t>
            </a:r>
          </a:p>
          <a:p>
            <a:pPr>
              <a:buClr>
                <a:srgbClr val="F9A61B"/>
              </a:buClr>
            </a:pPr>
            <a:r>
              <a:rPr lang="en-US" sz="3100" b="1" dirty="0">
                <a:solidFill>
                  <a:srgbClr val="FBBD57"/>
                </a:solidFill>
                <a:latin typeface="Bahnschrift Light" panose="020B0502040204020203" pitchFamily="34" charset="0"/>
              </a:rPr>
              <a:t>Negotiation</a:t>
            </a:r>
          </a:p>
        </p:txBody>
      </p:sp>
    </p:spTree>
    <p:extLst>
      <p:ext uri="{BB962C8B-B14F-4D97-AF65-F5344CB8AC3E}">
        <p14:creationId xmlns:p14="http://schemas.microsoft.com/office/powerpoint/2010/main" val="25117936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34E49-4653-588E-A490-5C82B1FC1952}"/>
              </a:ext>
            </a:extLst>
          </p:cNvPr>
          <p:cNvSpPr txBox="1"/>
          <p:nvPr/>
        </p:nvSpPr>
        <p:spPr>
          <a:xfrm>
            <a:off x="4138978" y="1833472"/>
            <a:ext cx="4634602" cy="584775"/>
          </a:xfrm>
          <a:prstGeom prst="rect">
            <a:avLst/>
          </a:prstGeom>
          <a:noFill/>
        </p:spPr>
        <p:txBody>
          <a:bodyPr wrap="none" rtlCol="0">
            <a:spAutoFit/>
          </a:bodyPr>
          <a:lstStyle/>
          <a:p>
            <a:r>
              <a:rPr lang="en-US" sz="3200" dirty="0">
                <a:solidFill>
                  <a:srgbClr val="FBBD57"/>
                </a:solidFill>
                <a:latin typeface="Bahnschrift SemiBold" panose="020B0502040204020203" pitchFamily="34" charset="0"/>
              </a:rPr>
              <a:t>Training new employees</a:t>
            </a:r>
          </a:p>
        </p:txBody>
      </p:sp>
      <p:sp>
        <p:nvSpPr>
          <p:cNvPr id="6" name="TextBox 5">
            <a:extLst>
              <a:ext uri="{FF2B5EF4-FFF2-40B4-BE49-F238E27FC236}">
                <a16:creationId xmlns:a16="http://schemas.microsoft.com/office/drawing/2014/main" id="{02B1F8FD-540A-7209-1B59-1F40FBF8911A}"/>
              </a:ext>
            </a:extLst>
          </p:cNvPr>
          <p:cNvSpPr txBox="1"/>
          <p:nvPr/>
        </p:nvSpPr>
        <p:spPr>
          <a:xfrm>
            <a:off x="4221382" y="2666261"/>
            <a:ext cx="7827863" cy="1631216"/>
          </a:xfrm>
          <a:prstGeom prst="rect">
            <a:avLst/>
          </a:prstGeom>
          <a:noFill/>
        </p:spPr>
        <p:txBody>
          <a:bodyPr wrap="square" rtlCol="0">
            <a:spAutoFit/>
          </a:bodyPr>
          <a:lstStyle/>
          <a:p>
            <a:r>
              <a:rPr lang="en-US" sz="2000" dirty="0">
                <a:solidFill>
                  <a:srgbClr val="FBBD57"/>
                </a:solidFill>
                <a:latin typeface="Bahnschrift SemiBold" panose="020B0502040204020203" pitchFamily="34" charset="0"/>
              </a:rPr>
              <a:t>How do you handle hiring and training new employees?</a:t>
            </a:r>
          </a:p>
          <a:p>
            <a:endParaRPr lang="en-US" sz="2000" dirty="0">
              <a:latin typeface="Montserrat" panose="00000500000000000000" pitchFamily="50" charset="0"/>
            </a:endParaRPr>
          </a:p>
          <a:p>
            <a:r>
              <a:rPr lang="en-US" sz="2000" dirty="0">
                <a:latin typeface="Bahnschrift Light" panose="020B0502040204020203" pitchFamily="34" charset="0"/>
              </a:rPr>
              <a:t>Novice employees are trained by senior employees and experienced mentors. We also have external mentors and regular calls with them to ensure comprehensive training.</a:t>
            </a:r>
          </a:p>
        </p:txBody>
      </p:sp>
      <p:pic>
        <p:nvPicPr>
          <p:cNvPr id="2" name="Picture 1" descr="A person standing next to a backpack&#10;&#10;Description automatically generated with low confidence">
            <a:extLst>
              <a:ext uri="{FF2B5EF4-FFF2-40B4-BE49-F238E27FC236}">
                <a16:creationId xmlns:a16="http://schemas.microsoft.com/office/drawing/2014/main" id="{590DE3F5-16D4-B9A2-D2F6-2E5F07401C28}"/>
              </a:ext>
            </a:extLst>
          </p:cNvPr>
          <p:cNvPicPr>
            <a:picLocks noChangeAspect="1"/>
          </p:cNvPicPr>
          <p:nvPr/>
        </p:nvPicPr>
        <p:blipFill rotWithShape="1">
          <a:blip r:embed="rId2">
            <a:extLst>
              <a:ext uri="{28A0092B-C50C-407E-A947-70E740481C1C}">
                <a14:useLocalDpi xmlns:a14="http://schemas.microsoft.com/office/drawing/2010/main" val="0"/>
              </a:ext>
            </a:extLst>
          </a:blip>
          <a:srcRect l="32426" t="1365" r="37362" b="2095"/>
          <a:stretch/>
        </p:blipFill>
        <p:spPr>
          <a:xfrm rot="7909320">
            <a:off x="-687649" y="401133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CC7FA88A-3F03-D6FC-B31B-7AA6B47A58F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1113692">
            <a:off x="-1328987" y="2575528"/>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41ECCB7B-E78C-834B-F40E-57BBDC4540E0}"/>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325271">
            <a:off x="-669165" y="1187291"/>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63D803BD-6B3C-CCAE-B65D-7D81D2C388FA}"/>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17594764">
            <a:off x="809570" y="879504"/>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88C3D485-DEED-6A0E-077D-5F61224C9D88}"/>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0810599">
            <a:off x="2399763" y="1194137"/>
            <a:ext cx="1397801" cy="2481935"/>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92896BB3-00DF-54BE-994C-5E7F8382A3AA}"/>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794091">
            <a:off x="2060297" y="3400010"/>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9137C7E-DE0C-726A-7A6E-78DF73986635}"/>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5467120">
            <a:off x="806373" y="4370545"/>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8" name="TextBox 7">
            <a:extLst>
              <a:ext uri="{FF2B5EF4-FFF2-40B4-BE49-F238E27FC236}">
                <a16:creationId xmlns:a16="http://schemas.microsoft.com/office/drawing/2014/main" id="{7272B790-45DD-DD38-4338-FC2D93C44F0A}"/>
              </a:ext>
            </a:extLst>
          </p:cNvPr>
          <p:cNvSpPr txBox="1"/>
          <p:nvPr/>
        </p:nvSpPr>
        <p:spPr>
          <a:xfrm>
            <a:off x="37879" y="2211739"/>
            <a:ext cx="2217274" cy="2000548"/>
          </a:xfrm>
          <a:prstGeom prst="rect">
            <a:avLst/>
          </a:prstGeom>
          <a:noFill/>
        </p:spPr>
        <p:txBody>
          <a:bodyPr wrap="none" rtlCol="0">
            <a:spAutoFit/>
          </a:bodyPr>
          <a:lstStyle/>
          <a:p>
            <a:pPr>
              <a:buClr>
                <a:srgbClr val="F9A61B"/>
              </a:buClr>
            </a:pPr>
            <a:r>
              <a:rPr lang="en-US" sz="3100" b="1" dirty="0">
                <a:solidFill>
                  <a:srgbClr val="FBBD57"/>
                </a:solidFill>
                <a:latin typeface="Bahnschrift Light" panose="020B0502040204020203" pitchFamily="34" charset="0"/>
              </a:rPr>
              <a:t>Data </a:t>
            </a:r>
          </a:p>
          <a:p>
            <a:pPr>
              <a:buClr>
                <a:srgbClr val="F9A61B"/>
              </a:buClr>
            </a:pPr>
            <a:r>
              <a:rPr lang="en-US" sz="3100" b="1" dirty="0">
                <a:solidFill>
                  <a:srgbClr val="FBBD57"/>
                </a:solidFill>
                <a:latin typeface="Bahnschrift Light" panose="020B0502040204020203" pitchFamily="34" charset="0"/>
              </a:rPr>
              <a:t>Startup</a:t>
            </a:r>
          </a:p>
          <a:p>
            <a:pPr>
              <a:buClr>
                <a:srgbClr val="F9A61B"/>
              </a:buClr>
            </a:pPr>
            <a:r>
              <a:rPr lang="en-US" sz="3100" b="1" dirty="0">
                <a:solidFill>
                  <a:srgbClr val="FBBD57"/>
                </a:solidFill>
                <a:latin typeface="Bahnschrift Light" panose="020B0502040204020203" pitchFamily="34" charset="0"/>
              </a:rPr>
              <a:t>Training</a:t>
            </a:r>
          </a:p>
          <a:p>
            <a:pPr>
              <a:buClr>
                <a:srgbClr val="F9A61B"/>
              </a:buClr>
            </a:pPr>
            <a:r>
              <a:rPr lang="en-US" sz="3100" b="1" dirty="0">
                <a:solidFill>
                  <a:srgbClr val="FBBD57"/>
                </a:solidFill>
                <a:latin typeface="Bahnschrift Light" panose="020B0502040204020203" pitchFamily="34" charset="0"/>
              </a:rPr>
              <a:t>Negotiation</a:t>
            </a:r>
          </a:p>
        </p:txBody>
      </p:sp>
    </p:spTree>
    <p:extLst>
      <p:ext uri="{BB962C8B-B14F-4D97-AF65-F5344CB8AC3E}">
        <p14:creationId xmlns:p14="http://schemas.microsoft.com/office/powerpoint/2010/main" val="229576082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6E5396-890B-6D60-99D3-70512CA177DE}"/>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20136689">
            <a:off x="2494191" y="1047777"/>
            <a:ext cx="1144207" cy="244508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10" name="Picture 9">
            <a:extLst>
              <a:ext uri="{FF2B5EF4-FFF2-40B4-BE49-F238E27FC236}">
                <a16:creationId xmlns:a16="http://schemas.microsoft.com/office/drawing/2014/main" id="{ADF3BC12-80F6-9D12-B3B7-7A2E63D927FA}"/>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741061">
            <a:off x="2045604" y="3180104"/>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12" name="Picture 11">
            <a:extLst>
              <a:ext uri="{FF2B5EF4-FFF2-40B4-BE49-F238E27FC236}">
                <a16:creationId xmlns:a16="http://schemas.microsoft.com/office/drawing/2014/main" id="{C6558AF8-D411-0D05-08D5-FC07C544C138}"/>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4952640">
            <a:off x="846117" y="4182865"/>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13" name="Picture 12">
            <a:extLst>
              <a:ext uri="{FF2B5EF4-FFF2-40B4-BE49-F238E27FC236}">
                <a16:creationId xmlns:a16="http://schemas.microsoft.com/office/drawing/2014/main" id="{2DE136B8-D802-F8E3-7003-162910DEFE53}"/>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8222133">
            <a:off x="-696951" y="3867722"/>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14" name="Picture 13">
            <a:extLst>
              <a:ext uri="{FF2B5EF4-FFF2-40B4-BE49-F238E27FC236}">
                <a16:creationId xmlns:a16="http://schemas.microsoft.com/office/drawing/2014/main" id="{7DE12325-B153-2B89-099B-7DB75F78FD3D}"/>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1437968">
            <a:off x="-1454833" y="252806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6" name="Picture 15">
            <a:extLst>
              <a:ext uri="{FF2B5EF4-FFF2-40B4-BE49-F238E27FC236}">
                <a16:creationId xmlns:a16="http://schemas.microsoft.com/office/drawing/2014/main" id="{647037E0-4ABC-4CA4-F63A-B88140BEB042}"/>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4021460">
            <a:off x="-766302" y="1047231"/>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7" name="Picture 16">
            <a:extLst>
              <a:ext uri="{FF2B5EF4-FFF2-40B4-BE49-F238E27FC236}">
                <a16:creationId xmlns:a16="http://schemas.microsoft.com/office/drawing/2014/main" id="{63AC8A96-8571-FAED-EF8D-8CA11FFCAFCD}"/>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7694489">
            <a:off x="650913" y="683914"/>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3">
            <a:extLst>
              <a:ext uri="{FF2B5EF4-FFF2-40B4-BE49-F238E27FC236}">
                <a16:creationId xmlns:a16="http://schemas.microsoft.com/office/drawing/2014/main" id="{A81C9175-9651-AC14-F823-CFF2D67CA288}"/>
              </a:ext>
            </a:extLst>
          </p:cNvPr>
          <p:cNvSpPr txBox="1"/>
          <p:nvPr/>
        </p:nvSpPr>
        <p:spPr>
          <a:xfrm>
            <a:off x="4193962" y="1367920"/>
            <a:ext cx="4270721"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FBBD57"/>
                </a:solidFill>
                <a:latin typeface="Bahnschrift SemiBold" panose="020B0502040204020203" pitchFamily="34" charset="0"/>
              </a:rPr>
              <a:t>Partnership and Sales</a:t>
            </a:r>
          </a:p>
        </p:txBody>
      </p:sp>
      <p:sp>
        <p:nvSpPr>
          <p:cNvPr id="3" name="TextBox 5">
            <a:extLst>
              <a:ext uri="{FF2B5EF4-FFF2-40B4-BE49-F238E27FC236}">
                <a16:creationId xmlns:a16="http://schemas.microsoft.com/office/drawing/2014/main" id="{AA0FBB82-28B9-AE88-8C91-F14F98D0A2F4}"/>
              </a:ext>
            </a:extLst>
          </p:cNvPr>
          <p:cNvSpPr txBox="1"/>
          <p:nvPr/>
        </p:nvSpPr>
        <p:spPr>
          <a:xfrm>
            <a:off x="4221383" y="2173648"/>
            <a:ext cx="7353986"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FBBD57"/>
                </a:solidFill>
                <a:latin typeface="Bahnschrift SemiBold" panose="020B0502040204020203" pitchFamily="34" charset="0"/>
              </a:rPr>
              <a:t>What is your strategy for compensation and negotiation during recruitment?</a:t>
            </a:r>
          </a:p>
          <a:p>
            <a:endParaRPr lang="en-US" sz="2000" b="1" dirty="0">
              <a:latin typeface="Bahnschrift Light" panose="020B0502040204020203" pitchFamily="34" charset="0"/>
            </a:endParaRPr>
          </a:p>
          <a:p>
            <a:r>
              <a:rPr lang="en-US" sz="2000" dirty="0" err="1">
                <a:latin typeface="Bahnschrift Light" panose="020B0502040204020203" pitchFamily="34" charset="0"/>
              </a:rPr>
              <a:t>ByteCorp</a:t>
            </a:r>
            <a:r>
              <a:rPr lang="en-US" sz="2000" dirty="0">
                <a:latin typeface="Bahnschrift Light" panose="020B0502040204020203" pitchFamily="34" charset="0"/>
              </a:rPr>
              <a:t> engages in consistent patterns of business generation and project execution in collaboration with their partners. They work on defining clear partnership terms, like sharing ratios (e.g., 60-40, 70-30), and adapt their strategies according to each partnership's unique requirements.</a:t>
            </a:r>
          </a:p>
        </p:txBody>
      </p:sp>
      <p:sp>
        <p:nvSpPr>
          <p:cNvPr id="5" name="TextBox 4">
            <a:extLst>
              <a:ext uri="{FF2B5EF4-FFF2-40B4-BE49-F238E27FC236}">
                <a16:creationId xmlns:a16="http://schemas.microsoft.com/office/drawing/2014/main" id="{6E15F4DA-8842-E3B7-5E6E-1FCBEABD1F84}"/>
              </a:ext>
            </a:extLst>
          </p:cNvPr>
          <p:cNvSpPr txBox="1"/>
          <p:nvPr/>
        </p:nvSpPr>
        <p:spPr>
          <a:xfrm>
            <a:off x="37879" y="2211739"/>
            <a:ext cx="2217274" cy="2000548"/>
          </a:xfrm>
          <a:prstGeom prst="rect">
            <a:avLst/>
          </a:prstGeom>
          <a:noFill/>
        </p:spPr>
        <p:txBody>
          <a:bodyPr wrap="none" rtlCol="0">
            <a:spAutoFit/>
          </a:bodyPr>
          <a:lstStyle/>
          <a:p>
            <a:pPr>
              <a:buClr>
                <a:srgbClr val="F9A61B"/>
              </a:buClr>
            </a:pPr>
            <a:r>
              <a:rPr lang="en-US" sz="3100" b="1" dirty="0">
                <a:solidFill>
                  <a:srgbClr val="FBBD57"/>
                </a:solidFill>
                <a:latin typeface="Bahnschrift Light" panose="020B0502040204020203" pitchFamily="34" charset="0"/>
              </a:rPr>
              <a:t>Data </a:t>
            </a:r>
          </a:p>
          <a:p>
            <a:pPr>
              <a:buClr>
                <a:srgbClr val="F9A61B"/>
              </a:buClr>
            </a:pPr>
            <a:r>
              <a:rPr lang="en-US" sz="3100" b="1" dirty="0">
                <a:solidFill>
                  <a:srgbClr val="FBBD57"/>
                </a:solidFill>
                <a:latin typeface="Bahnschrift Light" panose="020B0502040204020203" pitchFamily="34" charset="0"/>
              </a:rPr>
              <a:t>Startup</a:t>
            </a:r>
          </a:p>
          <a:p>
            <a:pPr>
              <a:buClr>
                <a:srgbClr val="F9A61B"/>
              </a:buClr>
            </a:pPr>
            <a:r>
              <a:rPr lang="en-US" sz="3100" b="1" dirty="0">
                <a:solidFill>
                  <a:srgbClr val="FBBD57"/>
                </a:solidFill>
                <a:latin typeface="Bahnschrift Light" panose="020B0502040204020203" pitchFamily="34" charset="0"/>
              </a:rPr>
              <a:t>Training</a:t>
            </a:r>
          </a:p>
          <a:p>
            <a:pPr>
              <a:buClr>
                <a:srgbClr val="F9A61B"/>
              </a:buClr>
            </a:pPr>
            <a:r>
              <a:rPr lang="en-US" sz="3100" b="1" dirty="0">
                <a:solidFill>
                  <a:srgbClr val="FBBD57"/>
                </a:solidFill>
                <a:latin typeface="Bahnschrift Light" panose="020B0502040204020203" pitchFamily="34" charset="0"/>
              </a:rPr>
              <a:t>Negotiation</a:t>
            </a:r>
          </a:p>
        </p:txBody>
      </p:sp>
    </p:spTree>
    <p:extLst>
      <p:ext uri="{BB962C8B-B14F-4D97-AF65-F5344CB8AC3E}">
        <p14:creationId xmlns:p14="http://schemas.microsoft.com/office/powerpoint/2010/main" val="10258039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1326064">
            <a:off x="-1423955" y="240232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4530436">
            <a:off x="-577577" y="1083800"/>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7742015">
            <a:off x="940263" y="896143"/>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21011508">
            <a:off x="2506507" y="1294496"/>
            <a:ext cx="1415689" cy="2666594"/>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627343">
            <a:off x="1845220" y="353172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5210835">
            <a:off x="568737" y="4392834"/>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8883864">
            <a:off x="-936716" y="3930658"/>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5" name="TextBox 4">
            <a:extLst>
              <a:ext uri="{FF2B5EF4-FFF2-40B4-BE49-F238E27FC236}">
                <a16:creationId xmlns:a16="http://schemas.microsoft.com/office/drawing/2014/main" id="{ABF34AEC-67C3-C44E-AB86-9E8DFAE894C4}"/>
              </a:ext>
            </a:extLst>
          </p:cNvPr>
          <p:cNvSpPr txBox="1"/>
          <p:nvPr/>
        </p:nvSpPr>
        <p:spPr>
          <a:xfrm>
            <a:off x="4221383" y="1357886"/>
            <a:ext cx="7631093" cy="584775"/>
          </a:xfrm>
          <a:prstGeom prst="rect">
            <a:avLst/>
          </a:prstGeom>
          <a:noFill/>
        </p:spPr>
        <p:txBody>
          <a:bodyPr wrap="square" rtlCol="0">
            <a:spAutoFit/>
          </a:bodyPr>
          <a:lstStyle/>
          <a:p>
            <a:r>
              <a:rPr lang="en-US" sz="3200" dirty="0">
                <a:solidFill>
                  <a:srgbClr val="FBBD57"/>
                </a:solidFill>
                <a:latin typeface="Bahnschrift SemiBold" panose="020B0502040204020203" pitchFamily="34" charset="0"/>
              </a:rPr>
              <a:t>Employee retention and contracts</a:t>
            </a:r>
          </a:p>
        </p:txBody>
      </p:sp>
      <p:sp>
        <p:nvSpPr>
          <p:cNvPr id="6" name="TextBox 5">
            <a:extLst>
              <a:ext uri="{FF2B5EF4-FFF2-40B4-BE49-F238E27FC236}">
                <a16:creationId xmlns:a16="http://schemas.microsoft.com/office/drawing/2014/main" id="{77C2D5D0-BDD3-7ABC-E864-58AEF42F4B84}"/>
              </a:ext>
            </a:extLst>
          </p:cNvPr>
          <p:cNvSpPr txBox="1"/>
          <p:nvPr/>
        </p:nvSpPr>
        <p:spPr>
          <a:xfrm>
            <a:off x="4221383" y="2277457"/>
            <a:ext cx="6275022" cy="2246769"/>
          </a:xfrm>
          <a:prstGeom prst="rect">
            <a:avLst/>
          </a:prstGeom>
          <a:noFill/>
        </p:spPr>
        <p:txBody>
          <a:bodyPr wrap="square" rtlCol="0">
            <a:spAutoFit/>
          </a:bodyPr>
          <a:lstStyle/>
          <a:p>
            <a:r>
              <a:rPr lang="en-US" sz="2000" b="1" dirty="0">
                <a:solidFill>
                  <a:srgbClr val="FBBD57"/>
                </a:solidFill>
                <a:latin typeface="Bahnschrift SemiBold" panose="020B0502040204020203" pitchFamily="34" charset="0"/>
              </a:rPr>
              <a:t>What is your approach to employee retention and contracts?</a:t>
            </a:r>
          </a:p>
          <a:p>
            <a:endParaRPr lang="en-US" sz="2000" b="1" dirty="0">
              <a:latin typeface="Montserrat" panose="00000500000000000000" pitchFamily="50" charset="0"/>
            </a:endParaRPr>
          </a:p>
          <a:p>
            <a:r>
              <a:rPr lang="en-US" sz="2000" dirty="0">
                <a:latin typeface="Bahnschrift Light" panose="020B0502040204020203" pitchFamily="34" charset="0"/>
              </a:rPr>
              <a:t> We have a one-year binding clause but don't hold anyone against their will. It's important to treat employees professionally and respectfully, even when they choose to leave.</a:t>
            </a:r>
            <a:endParaRPr lang="en-US" sz="2000" b="1" dirty="0">
              <a:latin typeface="Montserrat" panose="00000500000000000000" pitchFamily="50" charset="0"/>
            </a:endParaRPr>
          </a:p>
        </p:txBody>
      </p:sp>
      <p:sp>
        <p:nvSpPr>
          <p:cNvPr id="2" name="TextBox 1">
            <a:extLst>
              <a:ext uri="{FF2B5EF4-FFF2-40B4-BE49-F238E27FC236}">
                <a16:creationId xmlns:a16="http://schemas.microsoft.com/office/drawing/2014/main" id="{F0B0FD13-A9E4-F1AC-9711-2F7F208B9ECD}"/>
              </a:ext>
            </a:extLst>
          </p:cNvPr>
          <p:cNvSpPr txBox="1"/>
          <p:nvPr/>
        </p:nvSpPr>
        <p:spPr>
          <a:xfrm>
            <a:off x="47532" y="2327161"/>
            <a:ext cx="2271776" cy="2077492"/>
          </a:xfrm>
          <a:prstGeom prst="rect">
            <a:avLst/>
          </a:prstGeom>
          <a:noFill/>
        </p:spPr>
        <p:txBody>
          <a:bodyPr wrap="none" rtlCol="0">
            <a:spAutoFit/>
          </a:bodyPr>
          <a:lstStyle/>
          <a:p>
            <a:pPr>
              <a:buClr>
                <a:srgbClr val="F9A61B"/>
              </a:buClr>
            </a:pPr>
            <a:r>
              <a:rPr lang="en-US" sz="3600" b="1" dirty="0">
                <a:solidFill>
                  <a:srgbClr val="FBBD57"/>
                </a:solidFill>
                <a:latin typeface="Bahnschrift Light" panose="020B0502040204020203" pitchFamily="34" charset="0"/>
              </a:rPr>
              <a:t>R</a:t>
            </a:r>
            <a:r>
              <a:rPr lang="en-US" sz="3600" b="1" i="0" dirty="0">
                <a:solidFill>
                  <a:srgbClr val="FBBD57"/>
                </a:solidFill>
                <a:effectLst/>
                <a:latin typeface="Bahnschrift Light" panose="020B0502040204020203" pitchFamily="34" charset="0"/>
              </a:rPr>
              <a:t>etention</a:t>
            </a:r>
            <a:r>
              <a:rPr lang="en-US" sz="3100" b="1" dirty="0">
                <a:solidFill>
                  <a:srgbClr val="FBBD57"/>
                </a:solidFill>
                <a:latin typeface="Bahnschrift Light" panose="020B0502040204020203" pitchFamily="34" charset="0"/>
              </a:rPr>
              <a:t> </a:t>
            </a:r>
          </a:p>
          <a:p>
            <a:pPr>
              <a:buClr>
                <a:srgbClr val="F9A61B"/>
              </a:buClr>
            </a:pPr>
            <a:r>
              <a:rPr lang="en-US" sz="3100" b="1" dirty="0">
                <a:solidFill>
                  <a:srgbClr val="FBBD57"/>
                </a:solidFill>
                <a:latin typeface="Bahnschrift Light" panose="020B0502040204020203" pitchFamily="34" charset="0"/>
              </a:rPr>
              <a:t>Conflicts</a:t>
            </a:r>
          </a:p>
          <a:p>
            <a:pPr>
              <a:buClr>
                <a:srgbClr val="F9A61B"/>
              </a:buClr>
            </a:pPr>
            <a:r>
              <a:rPr lang="en-US" sz="3100" b="1" dirty="0">
                <a:solidFill>
                  <a:srgbClr val="FBBD57"/>
                </a:solidFill>
                <a:latin typeface="Bahnschrift Light" panose="020B0502040204020203" pitchFamily="34" charset="0"/>
              </a:rPr>
              <a:t>AI tools</a:t>
            </a:r>
          </a:p>
          <a:p>
            <a:pPr>
              <a:buClr>
                <a:srgbClr val="F9A61B"/>
              </a:buClr>
            </a:pPr>
            <a:r>
              <a:rPr lang="en-US" sz="3100" b="1" dirty="0">
                <a:solidFill>
                  <a:srgbClr val="FBBD57"/>
                </a:solidFill>
                <a:latin typeface="Bahnschrift Light" panose="020B0502040204020203" pitchFamily="34" charset="0"/>
              </a:rPr>
              <a:t>Hiring</a:t>
            </a:r>
          </a:p>
        </p:txBody>
      </p:sp>
    </p:spTree>
    <p:extLst>
      <p:ext uri="{BB962C8B-B14F-4D97-AF65-F5344CB8AC3E}">
        <p14:creationId xmlns:p14="http://schemas.microsoft.com/office/powerpoint/2010/main" val="29592111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34E49-4653-588E-A490-5C82B1FC1952}"/>
              </a:ext>
            </a:extLst>
          </p:cNvPr>
          <p:cNvSpPr txBox="1"/>
          <p:nvPr/>
        </p:nvSpPr>
        <p:spPr>
          <a:xfrm>
            <a:off x="4138978" y="1833472"/>
            <a:ext cx="7321235" cy="584775"/>
          </a:xfrm>
          <a:prstGeom prst="rect">
            <a:avLst/>
          </a:prstGeom>
          <a:noFill/>
        </p:spPr>
        <p:txBody>
          <a:bodyPr wrap="none" rtlCol="0">
            <a:spAutoFit/>
          </a:bodyPr>
          <a:lstStyle/>
          <a:p>
            <a:r>
              <a:rPr lang="en-US" sz="3200" dirty="0">
                <a:solidFill>
                  <a:srgbClr val="FBBD57"/>
                </a:solidFill>
                <a:latin typeface="Bahnschrift SemiBold" panose="020B0502040204020203" pitchFamily="34" charset="0"/>
              </a:rPr>
              <a:t>Conflicts Resolution among employees</a:t>
            </a:r>
          </a:p>
        </p:txBody>
      </p:sp>
      <p:sp>
        <p:nvSpPr>
          <p:cNvPr id="6" name="TextBox 5">
            <a:extLst>
              <a:ext uri="{FF2B5EF4-FFF2-40B4-BE49-F238E27FC236}">
                <a16:creationId xmlns:a16="http://schemas.microsoft.com/office/drawing/2014/main" id="{02B1F8FD-540A-7209-1B59-1F40FBF8911A}"/>
              </a:ext>
            </a:extLst>
          </p:cNvPr>
          <p:cNvSpPr txBox="1"/>
          <p:nvPr/>
        </p:nvSpPr>
        <p:spPr>
          <a:xfrm>
            <a:off x="4221382" y="2666261"/>
            <a:ext cx="7827863" cy="1938992"/>
          </a:xfrm>
          <a:prstGeom prst="rect">
            <a:avLst/>
          </a:prstGeom>
          <a:noFill/>
        </p:spPr>
        <p:txBody>
          <a:bodyPr wrap="square" rtlCol="0">
            <a:spAutoFit/>
          </a:bodyPr>
          <a:lstStyle/>
          <a:p>
            <a:r>
              <a:rPr lang="en-US" sz="2000" dirty="0">
                <a:solidFill>
                  <a:srgbClr val="FBBD57"/>
                </a:solidFill>
                <a:latin typeface="Bahnschrift SemiBold" panose="020B0502040204020203" pitchFamily="34" charset="0"/>
              </a:rPr>
              <a:t>Do you have any policies for handling conflicts in the workplace?</a:t>
            </a:r>
          </a:p>
          <a:p>
            <a:endParaRPr lang="en-US" sz="2000" dirty="0">
              <a:latin typeface="Montserrat" panose="00000500000000000000" pitchFamily="50" charset="0"/>
            </a:endParaRPr>
          </a:p>
          <a:p>
            <a:r>
              <a:rPr lang="en-US" sz="2000" dirty="0">
                <a:latin typeface="Bahnschrift Light" panose="020B0502040204020203" pitchFamily="34" charset="0"/>
              </a:rPr>
              <a:t>Our approach is to maintain a respectful and professional environment. We address conflicts through dialogue and, if necessary, formal measures, prioritizing the well-being of the majority of the team.</a:t>
            </a:r>
          </a:p>
        </p:txBody>
      </p:sp>
      <p:pic>
        <p:nvPicPr>
          <p:cNvPr id="2" name="Picture 1" descr="A person standing next to a backpack&#10;&#10;Description automatically generated with low confidence">
            <a:extLst>
              <a:ext uri="{FF2B5EF4-FFF2-40B4-BE49-F238E27FC236}">
                <a16:creationId xmlns:a16="http://schemas.microsoft.com/office/drawing/2014/main" id="{590DE3F5-16D4-B9A2-D2F6-2E5F07401C28}"/>
              </a:ext>
            </a:extLst>
          </p:cNvPr>
          <p:cNvPicPr>
            <a:picLocks noChangeAspect="1"/>
          </p:cNvPicPr>
          <p:nvPr/>
        </p:nvPicPr>
        <p:blipFill rotWithShape="1">
          <a:blip r:embed="rId2">
            <a:extLst>
              <a:ext uri="{28A0092B-C50C-407E-A947-70E740481C1C}">
                <a14:useLocalDpi xmlns:a14="http://schemas.microsoft.com/office/drawing/2010/main" val="0"/>
              </a:ext>
            </a:extLst>
          </a:blip>
          <a:srcRect l="32426" t="1365" r="37362" b="2095"/>
          <a:stretch/>
        </p:blipFill>
        <p:spPr>
          <a:xfrm rot="7909320">
            <a:off x="-687649" y="401133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CC7FA88A-3F03-D6FC-B31B-7AA6B47A58F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1113692">
            <a:off x="-1328987" y="2575528"/>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41ECCB7B-E78C-834B-F40E-57BBDC4540E0}"/>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325271">
            <a:off x="-669165" y="1187291"/>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63D803BD-6B3C-CCAE-B65D-7D81D2C388FA}"/>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17594764">
            <a:off x="809570" y="879504"/>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88C3D485-DEED-6A0E-077D-5F61224C9D88}"/>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0810599">
            <a:off x="2399763" y="1194137"/>
            <a:ext cx="1397801" cy="2481935"/>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92896BB3-00DF-54BE-994C-5E7F8382A3AA}"/>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794091">
            <a:off x="2060297" y="3400010"/>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9137C7E-DE0C-726A-7A6E-78DF73986635}"/>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5467120">
            <a:off x="806373" y="4370545"/>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10" name="TextBox 9">
            <a:extLst>
              <a:ext uri="{FF2B5EF4-FFF2-40B4-BE49-F238E27FC236}">
                <a16:creationId xmlns:a16="http://schemas.microsoft.com/office/drawing/2014/main" id="{3D51C4D1-5462-59AA-A48C-BB8DE7808664}"/>
              </a:ext>
            </a:extLst>
          </p:cNvPr>
          <p:cNvSpPr txBox="1"/>
          <p:nvPr/>
        </p:nvSpPr>
        <p:spPr>
          <a:xfrm>
            <a:off x="47532" y="2327161"/>
            <a:ext cx="2271776" cy="2077492"/>
          </a:xfrm>
          <a:prstGeom prst="rect">
            <a:avLst/>
          </a:prstGeom>
          <a:noFill/>
        </p:spPr>
        <p:txBody>
          <a:bodyPr wrap="none" rtlCol="0">
            <a:spAutoFit/>
          </a:bodyPr>
          <a:lstStyle/>
          <a:p>
            <a:pPr>
              <a:buClr>
                <a:srgbClr val="F9A61B"/>
              </a:buClr>
            </a:pPr>
            <a:r>
              <a:rPr lang="en-US" sz="3600" b="1" dirty="0">
                <a:solidFill>
                  <a:srgbClr val="FBBD57"/>
                </a:solidFill>
                <a:latin typeface="Bahnschrift Light" panose="020B0502040204020203" pitchFamily="34" charset="0"/>
              </a:rPr>
              <a:t>R</a:t>
            </a:r>
            <a:r>
              <a:rPr lang="en-US" sz="3600" b="1" i="0" dirty="0">
                <a:solidFill>
                  <a:srgbClr val="FBBD57"/>
                </a:solidFill>
                <a:effectLst/>
                <a:latin typeface="Bahnschrift Light" panose="020B0502040204020203" pitchFamily="34" charset="0"/>
              </a:rPr>
              <a:t>etention</a:t>
            </a:r>
            <a:r>
              <a:rPr lang="en-US" sz="3100" b="1" dirty="0">
                <a:solidFill>
                  <a:srgbClr val="FBBD57"/>
                </a:solidFill>
                <a:latin typeface="Bahnschrift Light" panose="020B0502040204020203" pitchFamily="34" charset="0"/>
              </a:rPr>
              <a:t> </a:t>
            </a:r>
          </a:p>
          <a:p>
            <a:pPr>
              <a:buClr>
                <a:srgbClr val="F9A61B"/>
              </a:buClr>
            </a:pPr>
            <a:r>
              <a:rPr lang="en-US" sz="3100" b="1" dirty="0">
                <a:solidFill>
                  <a:srgbClr val="FBBD57"/>
                </a:solidFill>
                <a:latin typeface="Bahnschrift Light" panose="020B0502040204020203" pitchFamily="34" charset="0"/>
              </a:rPr>
              <a:t>Conflicts</a:t>
            </a:r>
          </a:p>
          <a:p>
            <a:pPr>
              <a:buClr>
                <a:srgbClr val="F9A61B"/>
              </a:buClr>
            </a:pPr>
            <a:r>
              <a:rPr lang="en-US" sz="3100" b="1" dirty="0">
                <a:solidFill>
                  <a:srgbClr val="FBBD57"/>
                </a:solidFill>
                <a:latin typeface="Bahnschrift Light" panose="020B0502040204020203" pitchFamily="34" charset="0"/>
              </a:rPr>
              <a:t>AI tools</a:t>
            </a:r>
          </a:p>
          <a:p>
            <a:pPr>
              <a:buClr>
                <a:srgbClr val="F9A61B"/>
              </a:buClr>
            </a:pPr>
            <a:r>
              <a:rPr lang="en-US" sz="3100" b="1" dirty="0">
                <a:solidFill>
                  <a:srgbClr val="FBBD57"/>
                </a:solidFill>
                <a:latin typeface="Bahnschrift Light" panose="020B0502040204020203" pitchFamily="34" charset="0"/>
              </a:rPr>
              <a:t>Hiring</a:t>
            </a:r>
          </a:p>
        </p:txBody>
      </p:sp>
    </p:spTree>
    <p:extLst>
      <p:ext uri="{BB962C8B-B14F-4D97-AF65-F5344CB8AC3E}">
        <p14:creationId xmlns:p14="http://schemas.microsoft.com/office/powerpoint/2010/main" val="272224334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6E5396-890B-6D60-99D3-70512CA177DE}"/>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20136689">
            <a:off x="2494191" y="1047777"/>
            <a:ext cx="1144207" cy="244508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10" name="Picture 9">
            <a:extLst>
              <a:ext uri="{FF2B5EF4-FFF2-40B4-BE49-F238E27FC236}">
                <a16:creationId xmlns:a16="http://schemas.microsoft.com/office/drawing/2014/main" id="{ADF3BC12-80F6-9D12-B3B7-7A2E63D927FA}"/>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741061">
            <a:off x="2045604" y="3180104"/>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12" name="Picture 11">
            <a:extLst>
              <a:ext uri="{FF2B5EF4-FFF2-40B4-BE49-F238E27FC236}">
                <a16:creationId xmlns:a16="http://schemas.microsoft.com/office/drawing/2014/main" id="{C6558AF8-D411-0D05-08D5-FC07C544C138}"/>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4952640">
            <a:off x="846117" y="4182865"/>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13" name="Picture 12">
            <a:extLst>
              <a:ext uri="{FF2B5EF4-FFF2-40B4-BE49-F238E27FC236}">
                <a16:creationId xmlns:a16="http://schemas.microsoft.com/office/drawing/2014/main" id="{2DE136B8-D802-F8E3-7003-162910DEFE53}"/>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8222133">
            <a:off x="-696951" y="3867722"/>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14" name="Picture 13">
            <a:extLst>
              <a:ext uri="{FF2B5EF4-FFF2-40B4-BE49-F238E27FC236}">
                <a16:creationId xmlns:a16="http://schemas.microsoft.com/office/drawing/2014/main" id="{7DE12325-B153-2B89-099B-7DB75F78FD3D}"/>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1437968">
            <a:off x="-1454833" y="252806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6" name="Picture 15">
            <a:extLst>
              <a:ext uri="{FF2B5EF4-FFF2-40B4-BE49-F238E27FC236}">
                <a16:creationId xmlns:a16="http://schemas.microsoft.com/office/drawing/2014/main" id="{647037E0-4ABC-4CA4-F63A-B88140BEB042}"/>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4021460">
            <a:off x="-766302" y="1047231"/>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7" name="Picture 16">
            <a:extLst>
              <a:ext uri="{FF2B5EF4-FFF2-40B4-BE49-F238E27FC236}">
                <a16:creationId xmlns:a16="http://schemas.microsoft.com/office/drawing/2014/main" id="{63AC8A96-8571-FAED-EF8D-8CA11FFCAFCD}"/>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7694489">
            <a:off x="650913" y="683914"/>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3">
            <a:extLst>
              <a:ext uri="{FF2B5EF4-FFF2-40B4-BE49-F238E27FC236}">
                <a16:creationId xmlns:a16="http://schemas.microsoft.com/office/drawing/2014/main" id="{A81C9175-9651-AC14-F823-CFF2D67CA288}"/>
              </a:ext>
            </a:extLst>
          </p:cNvPr>
          <p:cNvSpPr txBox="1"/>
          <p:nvPr/>
        </p:nvSpPr>
        <p:spPr>
          <a:xfrm>
            <a:off x="4193962" y="1367920"/>
            <a:ext cx="4793300"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FBBD57"/>
                </a:solidFill>
                <a:latin typeface="Bahnschrift SemiBold" panose="020B0502040204020203" pitchFamily="34" charset="0"/>
              </a:rPr>
              <a:t>Usage of AI tools in work</a:t>
            </a:r>
          </a:p>
        </p:txBody>
      </p:sp>
      <p:sp>
        <p:nvSpPr>
          <p:cNvPr id="3" name="TextBox 5">
            <a:extLst>
              <a:ext uri="{FF2B5EF4-FFF2-40B4-BE49-F238E27FC236}">
                <a16:creationId xmlns:a16="http://schemas.microsoft.com/office/drawing/2014/main" id="{AA0FBB82-28B9-AE88-8C91-F14F98D0A2F4}"/>
              </a:ext>
            </a:extLst>
          </p:cNvPr>
          <p:cNvSpPr txBox="1"/>
          <p:nvPr/>
        </p:nvSpPr>
        <p:spPr>
          <a:xfrm>
            <a:off x="4221383" y="2173648"/>
            <a:ext cx="7353986" cy="193899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FBBD57"/>
                </a:solidFill>
                <a:latin typeface="Bahnschrift SemiBold" panose="020B0502040204020203" pitchFamily="34" charset="0"/>
              </a:rPr>
              <a:t>What is your perspective on using AI tools like GPT in the workplace?</a:t>
            </a:r>
          </a:p>
          <a:p>
            <a:endParaRPr lang="en-US" sz="2000" b="1" dirty="0">
              <a:latin typeface="Bahnschrift Light" panose="020B0502040204020203" pitchFamily="34" charset="0"/>
            </a:endParaRPr>
          </a:p>
          <a:p>
            <a:r>
              <a:rPr lang="en-US" sz="2000" dirty="0">
                <a:latin typeface="Bahnschrift Light" panose="020B0502040204020203" pitchFamily="34" charset="0"/>
              </a:rPr>
              <a:t>We believe in leveraging technology like GPT to enhance our work. There are no restrictions on using such tools as they can provide a competitive edge</a:t>
            </a:r>
          </a:p>
        </p:txBody>
      </p:sp>
      <p:sp>
        <p:nvSpPr>
          <p:cNvPr id="4" name="TextBox 3">
            <a:extLst>
              <a:ext uri="{FF2B5EF4-FFF2-40B4-BE49-F238E27FC236}">
                <a16:creationId xmlns:a16="http://schemas.microsoft.com/office/drawing/2014/main" id="{2A1068F7-F71A-2DED-B3EF-96811306CBAF}"/>
              </a:ext>
            </a:extLst>
          </p:cNvPr>
          <p:cNvSpPr txBox="1"/>
          <p:nvPr/>
        </p:nvSpPr>
        <p:spPr>
          <a:xfrm>
            <a:off x="47532" y="2327161"/>
            <a:ext cx="2271776" cy="2077492"/>
          </a:xfrm>
          <a:prstGeom prst="rect">
            <a:avLst/>
          </a:prstGeom>
          <a:noFill/>
        </p:spPr>
        <p:txBody>
          <a:bodyPr wrap="none" rtlCol="0">
            <a:spAutoFit/>
          </a:bodyPr>
          <a:lstStyle/>
          <a:p>
            <a:pPr>
              <a:buClr>
                <a:srgbClr val="F9A61B"/>
              </a:buClr>
            </a:pPr>
            <a:r>
              <a:rPr lang="en-US" sz="3600" b="1" dirty="0">
                <a:solidFill>
                  <a:srgbClr val="FBBD57"/>
                </a:solidFill>
                <a:latin typeface="Bahnschrift Light" panose="020B0502040204020203" pitchFamily="34" charset="0"/>
              </a:rPr>
              <a:t>R</a:t>
            </a:r>
            <a:r>
              <a:rPr lang="en-US" sz="3600" b="1" i="0" dirty="0">
                <a:solidFill>
                  <a:srgbClr val="FBBD57"/>
                </a:solidFill>
                <a:effectLst/>
                <a:latin typeface="Bahnschrift Light" panose="020B0502040204020203" pitchFamily="34" charset="0"/>
              </a:rPr>
              <a:t>etention</a:t>
            </a:r>
            <a:r>
              <a:rPr lang="en-US" sz="3100" b="1" dirty="0">
                <a:solidFill>
                  <a:srgbClr val="FBBD57"/>
                </a:solidFill>
                <a:latin typeface="Bahnschrift Light" panose="020B0502040204020203" pitchFamily="34" charset="0"/>
              </a:rPr>
              <a:t> </a:t>
            </a:r>
          </a:p>
          <a:p>
            <a:pPr>
              <a:buClr>
                <a:srgbClr val="F9A61B"/>
              </a:buClr>
            </a:pPr>
            <a:r>
              <a:rPr lang="en-US" sz="3100" b="1" dirty="0">
                <a:solidFill>
                  <a:srgbClr val="FBBD57"/>
                </a:solidFill>
                <a:latin typeface="Bahnschrift Light" panose="020B0502040204020203" pitchFamily="34" charset="0"/>
              </a:rPr>
              <a:t>Conflicts</a:t>
            </a:r>
          </a:p>
          <a:p>
            <a:pPr>
              <a:buClr>
                <a:srgbClr val="F9A61B"/>
              </a:buClr>
            </a:pPr>
            <a:r>
              <a:rPr lang="en-US" sz="3100" b="1" dirty="0">
                <a:solidFill>
                  <a:srgbClr val="FBBD57"/>
                </a:solidFill>
                <a:latin typeface="Bahnschrift Light" panose="020B0502040204020203" pitchFamily="34" charset="0"/>
              </a:rPr>
              <a:t>AI tools</a:t>
            </a:r>
          </a:p>
          <a:p>
            <a:pPr>
              <a:buClr>
                <a:srgbClr val="F9A61B"/>
              </a:buClr>
            </a:pPr>
            <a:r>
              <a:rPr lang="en-US" sz="3100" b="1" dirty="0">
                <a:solidFill>
                  <a:srgbClr val="FBBD57"/>
                </a:solidFill>
                <a:latin typeface="Bahnschrift Light" panose="020B0502040204020203" pitchFamily="34" charset="0"/>
              </a:rPr>
              <a:t>Hiring</a:t>
            </a:r>
          </a:p>
        </p:txBody>
      </p:sp>
    </p:spTree>
    <p:extLst>
      <p:ext uri="{BB962C8B-B14F-4D97-AF65-F5344CB8AC3E}">
        <p14:creationId xmlns:p14="http://schemas.microsoft.com/office/powerpoint/2010/main" val="13023747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34E49-4653-588E-A490-5C82B1FC1952}"/>
              </a:ext>
            </a:extLst>
          </p:cNvPr>
          <p:cNvSpPr txBox="1"/>
          <p:nvPr/>
        </p:nvSpPr>
        <p:spPr>
          <a:xfrm>
            <a:off x="3825877" y="1271060"/>
            <a:ext cx="8767379" cy="561692"/>
          </a:xfrm>
          <a:prstGeom prst="rect">
            <a:avLst/>
          </a:prstGeom>
          <a:noFill/>
        </p:spPr>
        <p:txBody>
          <a:bodyPr wrap="square" rtlCol="0">
            <a:spAutoFit/>
          </a:bodyPr>
          <a:lstStyle/>
          <a:p>
            <a:r>
              <a:rPr lang="en-US" sz="3050" dirty="0">
                <a:solidFill>
                  <a:srgbClr val="FBBD57"/>
                </a:solidFill>
                <a:latin typeface="Bahnschrift SemiBold" panose="020B0502040204020203" pitchFamily="34" charset="0"/>
              </a:rPr>
              <a:t>Hiring process and Ideal candidate</a:t>
            </a:r>
          </a:p>
        </p:txBody>
      </p:sp>
      <p:sp>
        <p:nvSpPr>
          <p:cNvPr id="6" name="TextBox 5">
            <a:extLst>
              <a:ext uri="{FF2B5EF4-FFF2-40B4-BE49-F238E27FC236}">
                <a16:creationId xmlns:a16="http://schemas.microsoft.com/office/drawing/2014/main" id="{02B1F8FD-540A-7209-1B59-1F40FBF8911A}"/>
              </a:ext>
            </a:extLst>
          </p:cNvPr>
          <p:cNvSpPr txBox="1"/>
          <p:nvPr/>
        </p:nvSpPr>
        <p:spPr>
          <a:xfrm>
            <a:off x="3825877" y="2162268"/>
            <a:ext cx="8240706" cy="2862322"/>
          </a:xfrm>
          <a:prstGeom prst="rect">
            <a:avLst/>
          </a:prstGeom>
          <a:noFill/>
        </p:spPr>
        <p:txBody>
          <a:bodyPr wrap="square" rtlCol="0">
            <a:spAutoFit/>
          </a:bodyPr>
          <a:lstStyle/>
          <a:p>
            <a:r>
              <a:rPr lang="en-US" sz="2000" b="1" i="0" dirty="0">
                <a:solidFill>
                  <a:srgbClr val="FBBD57"/>
                </a:solidFill>
                <a:effectLst/>
                <a:latin typeface="Bahnschrift SemiBold" panose="020B0502040204020203" pitchFamily="34" charset="0"/>
              </a:rPr>
              <a:t>How do you evaluate the potential and experience of candidates during interviews and How do you ensure you are hiring the right people for open positions?</a:t>
            </a:r>
          </a:p>
          <a:p>
            <a:endParaRPr lang="en-US" sz="2000" b="1" dirty="0">
              <a:solidFill>
                <a:srgbClr val="ECECF1"/>
              </a:solidFill>
              <a:latin typeface="Bahnschrift Light" panose="020B0502040204020203" pitchFamily="34" charset="0"/>
            </a:endParaRPr>
          </a:p>
          <a:p>
            <a:r>
              <a:rPr lang="en-US" sz="2000" b="1" i="0" dirty="0">
                <a:solidFill>
                  <a:srgbClr val="ECECF1"/>
                </a:solidFill>
                <a:effectLst/>
                <a:latin typeface="Bahnschrift Light" panose="020B0502040204020203" pitchFamily="34" charset="0"/>
              </a:rPr>
              <a:t>We assess candidates based on their technical projects and their ability to explain and understand these projects deeply, not just superficially We look for candidates who are inquisitive and engaged in the interview process. A lack of questions from the candidate can be a red flag.</a:t>
            </a:r>
            <a:endParaRPr lang="en-US" sz="2000" b="1" dirty="0">
              <a:latin typeface="Bahnschrift Light" panose="020B0502040204020203" pitchFamily="34" charset="0"/>
            </a:endParaRPr>
          </a:p>
        </p:txBody>
      </p:sp>
      <p:pic>
        <p:nvPicPr>
          <p:cNvPr id="2" name="Picture 1">
            <a:extLst>
              <a:ext uri="{FF2B5EF4-FFF2-40B4-BE49-F238E27FC236}">
                <a16:creationId xmlns:a16="http://schemas.microsoft.com/office/drawing/2014/main" id="{94D0FF03-A642-B61B-1DFA-A8682B571530}"/>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6662150">
            <a:off x="518836" y="67444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72819143-C981-040C-5AA4-D27C1C1878D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9866522">
            <a:off x="2222975" y="813145"/>
            <a:ext cx="1191522" cy="2529015"/>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0B5FB284-5982-7977-8E3D-AD330C58F0FE}"/>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78101">
            <a:off x="2043002" y="3031404"/>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2485CA42-5A10-9BB1-34C6-B68E0D9A28A1}"/>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4747594">
            <a:off x="935042" y="4146548"/>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3254DE17-40CE-F4CD-8463-C35EA22ABFAA}"/>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7963429">
            <a:off x="-620382" y="4057526"/>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3F1B1202-082F-E98B-2B3B-565F9DF78E38}"/>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0546921">
            <a:off x="-1468839" y="2725609"/>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1C008D7-6C7A-A956-3120-B7592E327386}"/>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4219950">
            <a:off x="-1070186" y="1292522"/>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10" name="TextBox 9">
            <a:extLst>
              <a:ext uri="{FF2B5EF4-FFF2-40B4-BE49-F238E27FC236}">
                <a16:creationId xmlns:a16="http://schemas.microsoft.com/office/drawing/2014/main" id="{C75C22E5-0FC2-568C-F995-889838F93FE1}"/>
              </a:ext>
            </a:extLst>
          </p:cNvPr>
          <p:cNvSpPr txBox="1"/>
          <p:nvPr/>
        </p:nvSpPr>
        <p:spPr>
          <a:xfrm>
            <a:off x="47532" y="2327161"/>
            <a:ext cx="2271776" cy="2077492"/>
          </a:xfrm>
          <a:prstGeom prst="rect">
            <a:avLst/>
          </a:prstGeom>
          <a:noFill/>
        </p:spPr>
        <p:txBody>
          <a:bodyPr wrap="none" rtlCol="0">
            <a:spAutoFit/>
          </a:bodyPr>
          <a:lstStyle/>
          <a:p>
            <a:pPr>
              <a:buClr>
                <a:srgbClr val="F9A61B"/>
              </a:buClr>
            </a:pPr>
            <a:r>
              <a:rPr lang="en-US" sz="3600" b="1" dirty="0">
                <a:solidFill>
                  <a:srgbClr val="FBBD57"/>
                </a:solidFill>
                <a:latin typeface="Bahnschrift Light" panose="020B0502040204020203" pitchFamily="34" charset="0"/>
              </a:rPr>
              <a:t>R</a:t>
            </a:r>
            <a:r>
              <a:rPr lang="en-US" sz="3600" b="1" i="0" dirty="0">
                <a:solidFill>
                  <a:srgbClr val="FBBD57"/>
                </a:solidFill>
                <a:effectLst/>
                <a:latin typeface="Bahnschrift Light" panose="020B0502040204020203" pitchFamily="34" charset="0"/>
              </a:rPr>
              <a:t>etention</a:t>
            </a:r>
            <a:r>
              <a:rPr lang="en-US" sz="3100" b="1" dirty="0">
                <a:solidFill>
                  <a:srgbClr val="FBBD57"/>
                </a:solidFill>
                <a:latin typeface="Bahnschrift Light" panose="020B0502040204020203" pitchFamily="34" charset="0"/>
              </a:rPr>
              <a:t> </a:t>
            </a:r>
          </a:p>
          <a:p>
            <a:pPr>
              <a:buClr>
                <a:srgbClr val="F9A61B"/>
              </a:buClr>
            </a:pPr>
            <a:r>
              <a:rPr lang="en-US" sz="3100" b="1" dirty="0">
                <a:solidFill>
                  <a:srgbClr val="FBBD57"/>
                </a:solidFill>
                <a:latin typeface="Bahnschrift Light" panose="020B0502040204020203" pitchFamily="34" charset="0"/>
              </a:rPr>
              <a:t>Conflicts</a:t>
            </a:r>
          </a:p>
          <a:p>
            <a:pPr>
              <a:buClr>
                <a:srgbClr val="F9A61B"/>
              </a:buClr>
            </a:pPr>
            <a:r>
              <a:rPr lang="en-US" sz="3100" b="1" dirty="0">
                <a:solidFill>
                  <a:srgbClr val="FBBD57"/>
                </a:solidFill>
                <a:latin typeface="Bahnschrift Light" panose="020B0502040204020203" pitchFamily="34" charset="0"/>
              </a:rPr>
              <a:t>AI tools</a:t>
            </a:r>
          </a:p>
          <a:p>
            <a:pPr>
              <a:buClr>
                <a:srgbClr val="F9A61B"/>
              </a:buClr>
            </a:pPr>
            <a:r>
              <a:rPr lang="en-US" sz="3100" b="1" dirty="0">
                <a:solidFill>
                  <a:srgbClr val="FBBD57"/>
                </a:solidFill>
                <a:latin typeface="Bahnschrift Light" panose="020B0502040204020203" pitchFamily="34" charset="0"/>
              </a:rPr>
              <a:t>Hiring</a:t>
            </a:r>
          </a:p>
        </p:txBody>
      </p:sp>
    </p:spTree>
    <p:extLst>
      <p:ext uri="{BB962C8B-B14F-4D97-AF65-F5344CB8AC3E}">
        <p14:creationId xmlns:p14="http://schemas.microsoft.com/office/powerpoint/2010/main" val="342022739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a:off x="7883831" y="2178018"/>
            <a:ext cx="1180657" cy="252297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3204372">
            <a:off x="7010039" y="4096739"/>
            <a:ext cx="1195797" cy="2538090"/>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6415951">
            <a:off x="4976609" y="4671205"/>
            <a:ext cx="1244420" cy="2529773"/>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9685444">
            <a:off x="3255534" y="3443226"/>
            <a:ext cx="1333326" cy="251145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2901279">
            <a:off x="3070938" y="1389935"/>
            <a:ext cx="1404679" cy="2494147"/>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5484771">
            <a:off x="4739220" y="-78939"/>
            <a:ext cx="1257266" cy="2541045"/>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9157800">
            <a:off x="6688816" y="299699"/>
            <a:ext cx="1416055" cy="2480889"/>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70" name="TextBox 69">
            <a:extLst>
              <a:ext uri="{FF2B5EF4-FFF2-40B4-BE49-F238E27FC236}">
                <a16:creationId xmlns:a16="http://schemas.microsoft.com/office/drawing/2014/main" id="{2F66604F-BAD7-2CDA-AFAB-13A8012B936C}"/>
              </a:ext>
            </a:extLst>
          </p:cNvPr>
          <p:cNvSpPr txBox="1"/>
          <p:nvPr/>
        </p:nvSpPr>
        <p:spPr>
          <a:xfrm>
            <a:off x="4327754" y="2080426"/>
            <a:ext cx="3446777" cy="2893100"/>
          </a:xfrm>
          <a:prstGeom prst="rect">
            <a:avLst/>
          </a:prstGeom>
          <a:noFill/>
        </p:spPr>
        <p:txBody>
          <a:bodyPr wrap="none" rtlCol="0">
            <a:spAutoFit/>
          </a:bodyPr>
          <a:lstStyle/>
          <a:p>
            <a:pPr algn="ctr"/>
            <a:r>
              <a:rPr lang="en-US" sz="6600" dirty="0">
                <a:solidFill>
                  <a:srgbClr val="FBBD57"/>
                </a:solidFill>
                <a:latin typeface="Bahnschrift SemiBold" panose="020B0502040204020203" pitchFamily="34" charset="0"/>
              </a:rPr>
              <a:t>Thanks</a:t>
            </a:r>
          </a:p>
          <a:p>
            <a:pPr algn="ctr"/>
            <a:r>
              <a:rPr lang="en-US" sz="3200" dirty="0">
                <a:solidFill>
                  <a:srgbClr val="FBBD57"/>
                </a:solidFill>
                <a:latin typeface="Bahnschrift SemiBold" panose="020B0502040204020203" pitchFamily="34" charset="0"/>
              </a:rPr>
              <a:t>Group Members</a:t>
            </a:r>
          </a:p>
          <a:p>
            <a:pPr marL="971550" lvl="1" indent="-514350">
              <a:buClr>
                <a:srgbClr val="FBBD57"/>
              </a:buClr>
              <a:buFont typeface="+mj-lt"/>
              <a:buAutoNum type="arabicPeriod"/>
            </a:pPr>
            <a:r>
              <a:rPr lang="en-US" sz="2800" dirty="0">
                <a:latin typeface="Bahnschrift Light" panose="020B0502040204020203" pitchFamily="34" charset="0"/>
              </a:rPr>
              <a:t>Sumsam Ali</a:t>
            </a:r>
          </a:p>
          <a:p>
            <a:pPr marL="971550" lvl="1" indent="-514350">
              <a:buClr>
                <a:srgbClr val="FBBD57"/>
              </a:buClr>
              <a:buFont typeface="+mj-lt"/>
              <a:buAutoNum type="arabicPeriod"/>
            </a:pPr>
            <a:r>
              <a:rPr lang="en-US" sz="2800" dirty="0">
                <a:latin typeface="Bahnschrift Light" panose="020B0502040204020203" pitchFamily="34" charset="0"/>
              </a:rPr>
              <a:t>Bahadur Khan</a:t>
            </a:r>
          </a:p>
          <a:p>
            <a:pPr marL="971550" lvl="1" indent="-514350">
              <a:buClr>
                <a:srgbClr val="FBBD57"/>
              </a:buClr>
              <a:buFont typeface="+mj-lt"/>
              <a:buAutoNum type="arabicPeriod"/>
            </a:pPr>
            <a:r>
              <a:rPr lang="en-US" sz="2800" dirty="0">
                <a:latin typeface="Bahnschrift Light" panose="020B0502040204020203" pitchFamily="34" charset="0"/>
              </a:rPr>
              <a:t>Taha Khan</a:t>
            </a:r>
            <a:endParaRPr lang="en-US" sz="1400" dirty="0">
              <a:latin typeface="Bahnschrift Light" panose="020B0502040204020203" pitchFamily="34" charset="0"/>
            </a:endParaRPr>
          </a:p>
        </p:txBody>
      </p:sp>
    </p:spTree>
    <p:extLst>
      <p:ext uri="{BB962C8B-B14F-4D97-AF65-F5344CB8AC3E}">
        <p14:creationId xmlns:p14="http://schemas.microsoft.com/office/powerpoint/2010/main" val="1581265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2540976">
            <a:off x="-1266030" y="176928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5745348">
            <a:off x="-17912" y="826766"/>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8956927">
            <a:off x="1471026" y="1182445"/>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626420">
            <a:off x="2079891" y="2593584"/>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3842255">
            <a:off x="1408798" y="3989718"/>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6425747">
            <a:off x="-89460" y="4335848"/>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0098776">
            <a:off x="-1337842" y="3402947"/>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1">
            <a:extLst>
              <a:ext uri="{FF2B5EF4-FFF2-40B4-BE49-F238E27FC236}">
                <a16:creationId xmlns:a16="http://schemas.microsoft.com/office/drawing/2014/main" id="{7859EB13-0F39-2C77-C6C5-F3F4CF72DD78}"/>
              </a:ext>
            </a:extLst>
          </p:cNvPr>
          <p:cNvSpPr txBox="1"/>
          <p:nvPr/>
        </p:nvSpPr>
        <p:spPr>
          <a:xfrm>
            <a:off x="-44164" y="2436091"/>
            <a:ext cx="2139936" cy="2677656"/>
          </a:xfrm>
          <a:prstGeom prst="rect">
            <a:avLst/>
          </a:prstGeom>
          <a:noFill/>
        </p:spPr>
        <p:txBody>
          <a:bodyPr wrap="square" rtlCol="0">
            <a:spAutoFit/>
          </a:bodyPr>
          <a:lstStyle/>
          <a:p>
            <a:pPr algn="ctr"/>
            <a:r>
              <a:rPr lang="en-US" sz="2400" b="1" kern="1200" dirty="0">
                <a:solidFill>
                  <a:srgbClr val="FBBD57"/>
                </a:solidFill>
                <a:effectLst/>
                <a:latin typeface="Bahnschrift Light" panose="020B0502040204020203" pitchFamily="34" charset="0"/>
              </a:rPr>
              <a:t>Innovative Leadership and Cultural Dynamics in Tech Startups</a:t>
            </a:r>
            <a:endParaRPr lang="en-US" sz="4800" b="1" dirty="0">
              <a:solidFill>
                <a:srgbClr val="FBBD57"/>
              </a:solidFill>
              <a:effectLst/>
              <a:latin typeface="Bahnschrift Light" panose="020B0502040204020203" pitchFamily="34" charset="0"/>
            </a:endParaRPr>
          </a:p>
          <a:p>
            <a:pPr algn="ctr"/>
            <a:endParaRPr lang="en-US" sz="4800" b="1" dirty="0">
              <a:latin typeface="Bahnschrift Light" panose="020B0502040204020203" pitchFamily="34" charset="0"/>
            </a:endParaRPr>
          </a:p>
        </p:txBody>
      </p:sp>
      <p:sp>
        <p:nvSpPr>
          <p:cNvPr id="3" name="TextBox 2">
            <a:extLst>
              <a:ext uri="{FF2B5EF4-FFF2-40B4-BE49-F238E27FC236}">
                <a16:creationId xmlns:a16="http://schemas.microsoft.com/office/drawing/2014/main" id="{273431B2-44B1-0296-1735-4999766D0EEB}"/>
              </a:ext>
            </a:extLst>
          </p:cNvPr>
          <p:cNvSpPr txBox="1"/>
          <p:nvPr/>
        </p:nvSpPr>
        <p:spPr>
          <a:xfrm>
            <a:off x="4242175" y="710008"/>
            <a:ext cx="3279886" cy="830997"/>
          </a:xfrm>
          <a:prstGeom prst="rect">
            <a:avLst/>
          </a:prstGeom>
          <a:noFill/>
        </p:spPr>
        <p:txBody>
          <a:bodyPr wrap="square" rtlCol="0">
            <a:spAutoFit/>
          </a:bodyPr>
          <a:lstStyle/>
          <a:p>
            <a:pPr algn="ctr"/>
            <a:r>
              <a:rPr lang="en-US" sz="4800" b="1" kern="1200" dirty="0">
                <a:solidFill>
                  <a:srgbClr val="FBBD57"/>
                </a:solidFill>
                <a:effectLst/>
                <a:latin typeface="Bahnschrift Light" panose="020B0502040204020203" pitchFamily="34" charset="0"/>
              </a:rPr>
              <a:t>Agenda</a:t>
            </a:r>
            <a:endParaRPr lang="en-US" sz="11500" b="1" dirty="0">
              <a:solidFill>
                <a:srgbClr val="FBBD57"/>
              </a:solidFill>
              <a:latin typeface="Bahnschrift Light" panose="020B0502040204020203" pitchFamily="34" charset="0"/>
            </a:endParaRPr>
          </a:p>
        </p:txBody>
      </p:sp>
      <p:sp>
        <p:nvSpPr>
          <p:cNvPr id="13" name="TextBox 12">
            <a:extLst>
              <a:ext uri="{FF2B5EF4-FFF2-40B4-BE49-F238E27FC236}">
                <a16:creationId xmlns:a16="http://schemas.microsoft.com/office/drawing/2014/main" id="{5F3BB317-301A-5226-8AA5-1F359C2431EE}"/>
              </a:ext>
            </a:extLst>
          </p:cNvPr>
          <p:cNvSpPr txBox="1"/>
          <p:nvPr/>
        </p:nvSpPr>
        <p:spPr>
          <a:xfrm>
            <a:off x="3856803" y="1767177"/>
            <a:ext cx="6974840" cy="4678204"/>
          </a:xfrm>
          <a:prstGeom prst="rect">
            <a:avLst/>
          </a:prstGeom>
          <a:noFill/>
        </p:spPr>
        <p:txBody>
          <a:bodyPr wrap="square">
            <a:spAutoFit/>
          </a:bodyPr>
          <a:lstStyle/>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Initial Motivation</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Founding Goals</a:t>
            </a:r>
            <a:endParaRPr lang="en-US" sz="2000" dirty="0">
              <a:latin typeface="Bahnschrift SemiBold" panose="020B0502040204020203" pitchFamily="34" charset="0"/>
            </a:endParaRP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Fundamental Core Values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Embracing Diversity</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Funding And Investment</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Business Growth and Clients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Engaging Clients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Data Management</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Startup Challenges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Employee Trainings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Negotiation Tactics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Employee Retention</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Resolving Conflicts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Leveraging AI Tools</a:t>
            </a:r>
          </a:p>
          <a:p>
            <a:pPr marL="285750" indent="-285750" algn="just">
              <a:buClr>
                <a:srgbClr val="FBBD57"/>
              </a:buClr>
              <a:buSzPct val="128000"/>
              <a:buFont typeface="Courier New" panose="02070309020205020404" pitchFamily="49" charset="0"/>
              <a:buChar char="o"/>
            </a:pPr>
            <a:r>
              <a:rPr lang="en-US" sz="2000" i="0" dirty="0">
                <a:effectLst/>
                <a:latin typeface="Bahnschrift SemiBold" panose="020B0502040204020203" pitchFamily="34" charset="0"/>
              </a:rPr>
              <a:t>Innovative Hiring</a:t>
            </a:r>
          </a:p>
        </p:txBody>
      </p:sp>
    </p:spTree>
    <p:extLst>
      <p:ext uri="{BB962C8B-B14F-4D97-AF65-F5344CB8AC3E}">
        <p14:creationId xmlns:p14="http://schemas.microsoft.com/office/powerpoint/2010/main" val="2540477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6E5396-890B-6D60-99D3-70512CA177DE}"/>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20136689">
            <a:off x="2494191" y="1047777"/>
            <a:ext cx="1144207" cy="2445088"/>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10" name="Picture 9">
            <a:extLst>
              <a:ext uri="{FF2B5EF4-FFF2-40B4-BE49-F238E27FC236}">
                <a16:creationId xmlns:a16="http://schemas.microsoft.com/office/drawing/2014/main" id="{ADF3BC12-80F6-9D12-B3B7-7A2E63D927FA}"/>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741061">
            <a:off x="2045604" y="3180104"/>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12" name="Picture 11">
            <a:extLst>
              <a:ext uri="{FF2B5EF4-FFF2-40B4-BE49-F238E27FC236}">
                <a16:creationId xmlns:a16="http://schemas.microsoft.com/office/drawing/2014/main" id="{C6558AF8-D411-0D05-08D5-FC07C544C138}"/>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4952640">
            <a:off x="846117" y="4182865"/>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13" name="Picture 12">
            <a:extLst>
              <a:ext uri="{FF2B5EF4-FFF2-40B4-BE49-F238E27FC236}">
                <a16:creationId xmlns:a16="http://schemas.microsoft.com/office/drawing/2014/main" id="{2DE136B8-D802-F8E3-7003-162910DEFE53}"/>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8222133">
            <a:off x="-696951" y="3867722"/>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14" name="Picture 13">
            <a:extLst>
              <a:ext uri="{FF2B5EF4-FFF2-40B4-BE49-F238E27FC236}">
                <a16:creationId xmlns:a16="http://schemas.microsoft.com/office/drawing/2014/main" id="{7DE12325-B153-2B89-099B-7DB75F78FD3D}"/>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11437968">
            <a:off x="-1454833" y="252806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6" name="Picture 15">
            <a:extLst>
              <a:ext uri="{FF2B5EF4-FFF2-40B4-BE49-F238E27FC236}">
                <a16:creationId xmlns:a16="http://schemas.microsoft.com/office/drawing/2014/main" id="{647037E0-4ABC-4CA4-F63A-B88140BEB042}"/>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4021460">
            <a:off x="-766302" y="1047231"/>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7" name="Picture 16">
            <a:extLst>
              <a:ext uri="{FF2B5EF4-FFF2-40B4-BE49-F238E27FC236}">
                <a16:creationId xmlns:a16="http://schemas.microsoft.com/office/drawing/2014/main" id="{63AC8A96-8571-FAED-EF8D-8CA11FFCAFCD}"/>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7694489">
            <a:off x="650913" y="683914"/>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3">
            <a:extLst>
              <a:ext uri="{FF2B5EF4-FFF2-40B4-BE49-F238E27FC236}">
                <a16:creationId xmlns:a16="http://schemas.microsoft.com/office/drawing/2014/main" id="{A81C9175-9651-AC14-F823-CFF2D67CA288}"/>
              </a:ext>
            </a:extLst>
          </p:cNvPr>
          <p:cNvSpPr txBox="1"/>
          <p:nvPr/>
        </p:nvSpPr>
        <p:spPr>
          <a:xfrm>
            <a:off x="4193962" y="1367920"/>
            <a:ext cx="2081019"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FBBD57"/>
                </a:solidFill>
                <a:latin typeface="Bahnschrift SemiBold" panose="020B0502040204020203" pitchFamily="34" charset="0"/>
              </a:rPr>
              <a:t>Motivation</a:t>
            </a:r>
          </a:p>
        </p:txBody>
      </p:sp>
      <p:sp>
        <p:nvSpPr>
          <p:cNvPr id="3" name="TextBox 5">
            <a:extLst>
              <a:ext uri="{FF2B5EF4-FFF2-40B4-BE49-F238E27FC236}">
                <a16:creationId xmlns:a16="http://schemas.microsoft.com/office/drawing/2014/main" id="{AA0FBB82-28B9-AE88-8C91-F14F98D0A2F4}"/>
              </a:ext>
            </a:extLst>
          </p:cNvPr>
          <p:cNvSpPr txBox="1"/>
          <p:nvPr/>
        </p:nvSpPr>
        <p:spPr>
          <a:xfrm>
            <a:off x="4221383" y="2173648"/>
            <a:ext cx="7353986"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dirty="0">
                <a:solidFill>
                  <a:srgbClr val="FBBD57"/>
                </a:solidFill>
                <a:latin typeface="Bahnschrift SemiBold" panose="020B0502040204020203" pitchFamily="34" charset="0"/>
              </a:rPr>
              <a:t>What was the personal motivation for starting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a:t>
            </a:r>
          </a:p>
          <a:p>
            <a:pPr algn="just"/>
            <a:endParaRPr lang="en-US" sz="2000" b="1" dirty="0">
              <a:latin typeface="Bahnschrift Light" panose="020B0502040204020203" pitchFamily="34" charset="0"/>
            </a:endParaRPr>
          </a:p>
          <a:p>
            <a:pPr algn="just"/>
            <a:r>
              <a:rPr lang="en-US" sz="2000" dirty="0">
                <a:latin typeface="Bahnschrift Light" panose="020B0502040204020203" pitchFamily="34" charset="0"/>
              </a:rPr>
              <a:t>The decision to start </a:t>
            </a:r>
            <a:r>
              <a:rPr lang="en-US" sz="2000" dirty="0" err="1">
                <a:latin typeface="Bahnschrift Light" panose="020B0502040204020203" pitchFamily="34" charset="0"/>
              </a:rPr>
              <a:t>ByteCorp</a:t>
            </a:r>
            <a:r>
              <a:rPr lang="en-US" sz="2000" dirty="0">
                <a:latin typeface="Bahnschrift Light" panose="020B0502040204020203" pitchFamily="34" charset="0"/>
              </a:rPr>
              <a:t> was driven by the desire to break away from conventional career paths and embrace entrepreneurship. The motivation to start </a:t>
            </a:r>
            <a:r>
              <a:rPr lang="en-US" sz="2000" dirty="0" err="1">
                <a:latin typeface="Bahnschrift Light" panose="020B0502040204020203" pitchFamily="34" charset="0"/>
              </a:rPr>
              <a:t>ByteCorp</a:t>
            </a:r>
            <a:r>
              <a:rPr lang="en-US" sz="2000" dirty="0">
                <a:latin typeface="Bahnschrift Light" panose="020B0502040204020203" pitchFamily="34" charset="0"/>
              </a:rPr>
              <a:t> was fueled by a shared commitment to take risks, innovate, and create something meaningful, rather than pursuing traditional employment models. </a:t>
            </a:r>
          </a:p>
        </p:txBody>
      </p:sp>
      <p:sp>
        <p:nvSpPr>
          <p:cNvPr id="5" name="TextBox 69">
            <a:extLst>
              <a:ext uri="{FF2B5EF4-FFF2-40B4-BE49-F238E27FC236}">
                <a16:creationId xmlns:a16="http://schemas.microsoft.com/office/drawing/2014/main" id="{9FC7EC68-83F2-03AF-0BA2-9FB421E8AAE3}"/>
              </a:ext>
            </a:extLst>
          </p:cNvPr>
          <p:cNvSpPr txBox="1"/>
          <p:nvPr/>
        </p:nvSpPr>
        <p:spPr>
          <a:xfrm>
            <a:off x="-136940" y="2140722"/>
            <a:ext cx="2412550" cy="240065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b="1" dirty="0">
                <a:solidFill>
                  <a:srgbClr val="FBBD57"/>
                </a:solidFill>
                <a:latin typeface="Bahnschrift Light" panose="020B0502040204020203" pitchFamily="34" charset="0"/>
              </a:rPr>
              <a:t>Motivation</a:t>
            </a:r>
          </a:p>
          <a:p>
            <a:pPr algn="ctr"/>
            <a:r>
              <a:rPr lang="en-US" sz="3000" b="1" dirty="0">
                <a:solidFill>
                  <a:srgbClr val="FBBD57"/>
                </a:solidFill>
                <a:latin typeface="Bahnschrift Light" panose="020B0502040204020203" pitchFamily="34" charset="0"/>
              </a:rPr>
              <a:t>Goals</a:t>
            </a:r>
          </a:p>
          <a:p>
            <a:pPr algn="ctr"/>
            <a:r>
              <a:rPr lang="en-US" sz="3000" b="1" dirty="0">
                <a:solidFill>
                  <a:srgbClr val="FBBD57"/>
                </a:solidFill>
                <a:latin typeface="Bahnschrift Light" panose="020B0502040204020203" pitchFamily="34" charset="0"/>
              </a:rPr>
              <a:t>Core </a:t>
            </a:r>
          </a:p>
          <a:p>
            <a:pPr algn="ctr"/>
            <a:r>
              <a:rPr lang="en-US" sz="3000" b="1" dirty="0">
                <a:solidFill>
                  <a:srgbClr val="FBBD57"/>
                </a:solidFill>
                <a:latin typeface="Bahnschrift Light" panose="020B0502040204020203" pitchFamily="34" charset="0"/>
              </a:rPr>
              <a:t>values</a:t>
            </a:r>
          </a:p>
          <a:p>
            <a:pPr algn="ctr"/>
            <a:r>
              <a:rPr lang="en-US" sz="3000" b="1" dirty="0">
                <a:solidFill>
                  <a:srgbClr val="FBBD57"/>
                </a:solidFill>
                <a:latin typeface="Bahnschrift Light" panose="020B0502040204020203" pitchFamily="34" charset="0"/>
              </a:rPr>
              <a:t>diversity</a:t>
            </a:r>
          </a:p>
        </p:txBody>
      </p:sp>
    </p:spTree>
    <p:extLst>
      <p:ext uri="{BB962C8B-B14F-4D97-AF65-F5344CB8AC3E}">
        <p14:creationId xmlns:p14="http://schemas.microsoft.com/office/powerpoint/2010/main" val="12109468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1326064">
            <a:off x="-1423955" y="240232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4530436">
            <a:off x="-577577" y="1083800"/>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7742015">
            <a:off x="940263" y="896143"/>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21011508">
            <a:off x="2506507" y="1294496"/>
            <a:ext cx="1415689" cy="2666594"/>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627343">
            <a:off x="1845220" y="353172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5210835">
            <a:off x="568737" y="4392834"/>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8883864">
            <a:off x="-936716" y="3930658"/>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34" name="TextBox 3">
            <a:extLst>
              <a:ext uri="{FF2B5EF4-FFF2-40B4-BE49-F238E27FC236}">
                <a16:creationId xmlns:a16="http://schemas.microsoft.com/office/drawing/2014/main" id="{2EE756E2-D923-F70C-82FC-154BA642E4D6}"/>
              </a:ext>
            </a:extLst>
          </p:cNvPr>
          <p:cNvSpPr txBox="1"/>
          <p:nvPr/>
        </p:nvSpPr>
        <p:spPr>
          <a:xfrm>
            <a:off x="4376031" y="1343109"/>
            <a:ext cx="1225015"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1" dirty="0">
                <a:solidFill>
                  <a:srgbClr val="FBBD57"/>
                </a:solidFill>
                <a:latin typeface="Bahnschrift SemiBold" panose="020B0502040204020203" pitchFamily="34" charset="0"/>
              </a:rPr>
              <a:t>Goals</a:t>
            </a:r>
          </a:p>
        </p:txBody>
      </p:sp>
      <p:sp>
        <p:nvSpPr>
          <p:cNvPr id="35" name="TextBox 5">
            <a:extLst>
              <a:ext uri="{FF2B5EF4-FFF2-40B4-BE49-F238E27FC236}">
                <a16:creationId xmlns:a16="http://schemas.microsoft.com/office/drawing/2014/main" id="{0EC1581F-78B8-9A00-5A5B-3FDA3B852E27}"/>
              </a:ext>
            </a:extLst>
          </p:cNvPr>
          <p:cNvSpPr txBox="1"/>
          <p:nvPr/>
        </p:nvSpPr>
        <p:spPr>
          <a:xfrm>
            <a:off x="4376031" y="2312504"/>
            <a:ext cx="7716964" cy="261610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FBBD57"/>
                </a:solidFill>
                <a:latin typeface="Bahnschrift SemiBold" panose="020B0502040204020203" pitchFamily="34" charset="0"/>
              </a:rPr>
              <a:t>What were the founding vision</a:t>
            </a:r>
            <a:r>
              <a:rPr lang="en-US" sz="2000" b="1" dirty="0">
                <a:latin typeface="Bahnschrift SemiBold" panose="020B0502040204020203" pitchFamily="34" charset="0"/>
              </a:rPr>
              <a:t> </a:t>
            </a:r>
            <a:r>
              <a:rPr lang="en-US" sz="2000" b="1" dirty="0">
                <a:solidFill>
                  <a:srgbClr val="FBBD57"/>
                </a:solidFill>
                <a:latin typeface="Bahnschrift SemiBold" panose="020B0502040204020203" pitchFamily="34" charset="0"/>
              </a:rPr>
              <a:t>and</a:t>
            </a:r>
            <a:r>
              <a:rPr lang="en-US" sz="2000" b="1" dirty="0">
                <a:latin typeface="Bahnschrift SemiBold" panose="020B0502040204020203" pitchFamily="34" charset="0"/>
              </a:rPr>
              <a:t> </a:t>
            </a:r>
            <a:r>
              <a:rPr lang="en-US" sz="2000" b="1" dirty="0">
                <a:solidFill>
                  <a:srgbClr val="FBBD57"/>
                </a:solidFill>
                <a:latin typeface="Bahnschrift SemiBold" panose="020B0502040204020203" pitchFamily="34" charset="0"/>
              </a:rPr>
              <a:t>goal of</a:t>
            </a:r>
            <a:r>
              <a:rPr lang="en-US" sz="2000" b="1" dirty="0">
                <a:latin typeface="Bahnschrift SemiBold" panose="020B0502040204020203" pitchFamily="34" charset="0"/>
              </a:rPr>
              <a:t>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a:t>
            </a:r>
          </a:p>
          <a:p>
            <a:endParaRPr lang="en-US" sz="2000" dirty="0">
              <a:latin typeface="Bahnschrift Light" panose="020B0502040204020203" pitchFamily="34" charset="0"/>
            </a:endParaRPr>
          </a:p>
          <a:p>
            <a:r>
              <a:rPr lang="en-US" sz="2000" b="1" dirty="0">
                <a:latin typeface="Bahnschrift Light" panose="020B0502040204020203" pitchFamily="34" charset="0"/>
              </a:rPr>
              <a:t>Technology-Centric Problem Solving</a:t>
            </a:r>
            <a:r>
              <a:rPr lang="en-US" sz="2000" dirty="0">
                <a:latin typeface="Bahnschrift Light" panose="020B0502040204020203" pitchFamily="34" charset="0"/>
              </a:rPr>
              <a:t>: A vision and the founding goal was centered to work on cutting-edge technology , assisting multinational technical founders in creating products that embody modern technology  and solving impactful problems across various industry sectors, prioritizing the use of modern technology to drive sustainable solutions.</a:t>
            </a:r>
          </a:p>
        </p:txBody>
      </p:sp>
      <p:sp>
        <p:nvSpPr>
          <p:cNvPr id="38" name="TextBox 69">
            <a:extLst>
              <a:ext uri="{FF2B5EF4-FFF2-40B4-BE49-F238E27FC236}">
                <a16:creationId xmlns:a16="http://schemas.microsoft.com/office/drawing/2014/main" id="{7E88D59C-3EC9-5934-F680-A382E971978F}"/>
              </a:ext>
            </a:extLst>
          </p:cNvPr>
          <p:cNvSpPr txBox="1"/>
          <p:nvPr/>
        </p:nvSpPr>
        <p:spPr>
          <a:xfrm>
            <a:off x="-271316" y="2278393"/>
            <a:ext cx="2412550" cy="240065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b="1" dirty="0">
                <a:solidFill>
                  <a:srgbClr val="FBBD57"/>
                </a:solidFill>
                <a:latin typeface="Bahnschrift Light" panose="020B0502040204020203" pitchFamily="34" charset="0"/>
              </a:rPr>
              <a:t>Motivation</a:t>
            </a:r>
          </a:p>
          <a:p>
            <a:pPr algn="ctr"/>
            <a:r>
              <a:rPr lang="en-US" sz="3000" b="1" dirty="0">
                <a:solidFill>
                  <a:srgbClr val="FBBD57"/>
                </a:solidFill>
                <a:latin typeface="Bahnschrift Light" panose="020B0502040204020203" pitchFamily="34" charset="0"/>
              </a:rPr>
              <a:t>Goals</a:t>
            </a:r>
          </a:p>
          <a:p>
            <a:pPr algn="ctr"/>
            <a:r>
              <a:rPr lang="en-US" sz="3000" b="1" dirty="0">
                <a:solidFill>
                  <a:srgbClr val="FBBD57"/>
                </a:solidFill>
                <a:latin typeface="Bahnschrift Light" panose="020B0502040204020203" pitchFamily="34" charset="0"/>
              </a:rPr>
              <a:t>Core </a:t>
            </a:r>
          </a:p>
          <a:p>
            <a:pPr algn="ctr"/>
            <a:r>
              <a:rPr lang="en-US" sz="3000" b="1" dirty="0">
                <a:solidFill>
                  <a:srgbClr val="FBBD57"/>
                </a:solidFill>
                <a:latin typeface="Bahnschrift Light" panose="020B0502040204020203" pitchFamily="34" charset="0"/>
              </a:rPr>
              <a:t>values</a:t>
            </a:r>
          </a:p>
          <a:p>
            <a:pPr algn="ctr"/>
            <a:r>
              <a:rPr lang="en-US" sz="3000" b="1" dirty="0">
                <a:solidFill>
                  <a:srgbClr val="FBBD57"/>
                </a:solidFill>
                <a:latin typeface="Bahnschrift Light" panose="020B0502040204020203" pitchFamily="34" charset="0"/>
              </a:rPr>
              <a:t>diversity</a:t>
            </a:r>
          </a:p>
        </p:txBody>
      </p:sp>
    </p:spTree>
    <p:extLst>
      <p:ext uri="{BB962C8B-B14F-4D97-AF65-F5344CB8AC3E}">
        <p14:creationId xmlns:p14="http://schemas.microsoft.com/office/powerpoint/2010/main" val="1700392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D0FF03-A642-B61B-1DFA-A8682B571530}"/>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6662150">
            <a:off x="518836" y="67444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72819143-C981-040C-5AA4-D27C1C1878D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9866522">
            <a:off x="2222975" y="813145"/>
            <a:ext cx="1191522" cy="2529015"/>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0B5FB284-5982-7977-8E3D-AD330C58F0FE}"/>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78101">
            <a:off x="2043002" y="3031404"/>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2485CA42-5A10-9BB1-34C6-B68E0D9A28A1}"/>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4747594">
            <a:off x="935042" y="4146548"/>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3254DE17-40CE-F4CD-8463-C35EA22ABFAA}"/>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7963429">
            <a:off x="-620382" y="4057526"/>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3F1B1202-082F-E98B-2B3B-565F9DF78E38}"/>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0546921">
            <a:off x="-1468839" y="2725609"/>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1C008D7-6C7A-A956-3120-B7592E327386}"/>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4219950">
            <a:off x="-1070186" y="1292522"/>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8" name="TextBox 3">
            <a:extLst>
              <a:ext uri="{FF2B5EF4-FFF2-40B4-BE49-F238E27FC236}">
                <a16:creationId xmlns:a16="http://schemas.microsoft.com/office/drawing/2014/main" id="{33C33F99-737C-79B8-67AC-362A248D7896}"/>
              </a:ext>
            </a:extLst>
          </p:cNvPr>
          <p:cNvSpPr txBox="1"/>
          <p:nvPr/>
        </p:nvSpPr>
        <p:spPr>
          <a:xfrm>
            <a:off x="4475036" y="978672"/>
            <a:ext cx="4831772"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solidFill>
                  <a:srgbClr val="FBBD57"/>
                </a:solidFill>
                <a:latin typeface="Bahnschrift SemiBold" panose="020B0502040204020203" pitchFamily="34" charset="0"/>
              </a:rPr>
              <a:t>Core values and diversity</a:t>
            </a:r>
          </a:p>
        </p:txBody>
      </p:sp>
      <p:sp>
        <p:nvSpPr>
          <p:cNvPr id="10" name="TextBox 5">
            <a:extLst>
              <a:ext uri="{FF2B5EF4-FFF2-40B4-BE49-F238E27FC236}">
                <a16:creationId xmlns:a16="http://schemas.microsoft.com/office/drawing/2014/main" id="{8FCAB09F-4C87-4562-BB0D-37BB61B52CC8}"/>
              </a:ext>
            </a:extLst>
          </p:cNvPr>
          <p:cNvSpPr txBox="1"/>
          <p:nvPr/>
        </p:nvSpPr>
        <p:spPr>
          <a:xfrm>
            <a:off x="4475036" y="1911662"/>
            <a:ext cx="7716964" cy="34778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FBBD57"/>
                </a:solidFill>
                <a:latin typeface="Bahnschrift SemiBold" panose="020B0502040204020203" pitchFamily="34" charset="0"/>
              </a:rPr>
              <a:t>What are the core values and culture of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 and how does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 approach diversity within the organization?</a:t>
            </a:r>
            <a:endParaRPr lang="en-US" sz="2000" dirty="0">
              <a:solidFill>
                <a:srgbClr val="FBBD57"/>
              </a:solidFill>
              <a:latin typeface="Bahnschrift SemiBold" panose="020B0502040204020203" pitchFamily="34" charset="0"/>
            </a:endParaRPr>
          </a:p>
          <a:p>
            <a:endParaRPr lang="en-US" dirty="0">
              <a:latin typeface="Bahnschrift Light" panose="020B0502040204020203" pitchFamily="34" charset="0"/>
            </a:endParaRPr>
          </a:p>
          <a:p>
            <a:r>
              <a:rPr lang="en-US" b="1" dirty="0">
                <a:latin typeface="Bahnschrift Light" panose="020B0502040204020203" pitchFamily="34" charset="0"/>
              </a:rPr>
              <a:t>Emphasis on Transparency:</a:t>
            </a:r>
            <a:r>
              <a:rPr lang="en-US" dirty="0">
                <a:latin typeface="Bahnschrift Light" panose="020B0502040204020203" pitchFamily="34" charset="0"/>
              </a:rPr>
              <a:t> </a:t>
            </a:r>
            <a:r>
              <a:rPr lang="en-US" dirty="0" err="1">
                <a:latin typeface="Bahnschrift Light" panose="020B0502040204020203" pitchFamily="34" charset="0"/>
              </a:rPr>
              <a:t>ByteCorp</a:t>
            </a:r>
            <a:r>
              <a:rPr lang="en-US" dirty="0">
                <a:latin typeface="Bahnschrift Light" panose="020B0502040204020203" pitchFamily="34" charset="0"/>
              </a:rPr>
              <a:t> fosters a culture of transparency in its interactions with both employees and clients, promoting open communication, ethical decision-making, and accountability. •</a:t>
            </a:r>
          </a:p>
          <a:p>
            <a:endParaRPr lang="en-US" dirty="0">
              <a:latin typeface="Bahnschrift Light" panose="020B0502040204020203" pitchFamily="34" charset="0"/>
            </a:endParaRPr>
          </a:p>
          <a:p>
            <a:r>
              <a:rPr lang="en-US" b="1" dirty="0">
                <a:latin typeface="Bahnschrift Light" panose="020B0502040204020203" pitchFamily="34" charset="0"/>
              </a:rPr>
              <a:t>Diversity is not a forced goal : </a:t>
            </a:r>
            <a:r>
              <a:rPr lang="en-US" dirty="0">
                <a:latin typeface="Bahnschrift Light" panose="020B0502040204020203" pitchFamily="34" charset="0"/>
              </a:rPr>
              <a:t>Diversity is seen as a natural outcome of the company's culture rather than a forced goal. The company has experienced a variety of cultural and religious demographics, including major religions like Islam and Hinduism in Pakistan. The emphasis is on learning and growth from the diverse cultural environment.</a:t>
            </a:r>
          </a:p>
        </p:txBody>
      </p:sp>
      <p:sp>
        <p:nvSpPr>
          <p:cNvPr id="13" name="TextBox 69">
            <a:extLst>
              <a:ext uri="{FF2B5EF4-FFF2-40B4-BE49-F238E27FC236}">
                <a16:creationId xmlns:a16="http://schemas.microsoft.com/office/drawing/2014/main" id="{0935B2EA-CA07-6BA7-ED1E-B6866F1D402A}"/>
              </a:ext>
            </a:extLst>
          </p:cNvPr>
          <p:cNvSpPr txBox="1"/>
          <p:nvPr/>
        </p:nvSpPr>
        <p:spPr>
          <a:xfrm>
            <a:off x="-215346" y="2095751"/>
            <a:ext cx="2412550"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rgbClr val="FBBD57"/>
                </a:solidFill>
                <a:latin typeface="Bahnschrift Light" panose="020B0502040204020203" pitchFamily="34" charset="0"/>
              </a:rPr>
              <a:t>Motivation</a:t>
            </a:r>
          </a:p>
          <a:p>
            <a:pPr algn="ctr"/>
            <a:r>
              <a:rPr lang="en-US" sz="3200" b="1" dirty="0">
                <a:solidFill>
                  <a:srgbClr val="FBBD57"/>
                </a:solidFill>
                <a:latin typeface="Bahnschrift Light" panose="020B0502040204020203" pitchFamily="34" charset="0"/>
              </a:rPr>
              <a:t>Goals</a:t>
            </a:r>
          </a:p>
          <a:p>
            <a:pPr algn="ctr"/>
            <a:r>
              <a:rPr lang="en-US" sz="3200" b="1" dirty="0">
                <a:solidFill>
                  <a:srgbClr val="FBBD57"/>
                </a:solidFill>
                <a:latin typeface="Bahnschrift Light" panose="020B0502040204020203" pitchFamily="34" charset="0"/>
              </a:rPr>
              <a:t>Core </a:t>
            </a:r>
          </a:p>
          <a:p>
            <a:pPr algn="ctr"/>
            <a:r>
              <a:rPr lang="en-US" sz="3200" b="1" dirty="0">
                <a:solidFill>
                  <a:srgbClr val="FBBD57"/>
                </a:solidFill>
                <a:latin typeface="Bahnschrift Light" panose="020B0502040204020203" pitchFamily="34" charset="0"/>
              </a:rPr>
              <a:t>values</a:t>
            </a:r>
          </a:p>
          <a:p>
            <a:pPr algn="ctr"/>
            <a:r>
              <a:rPr lang="en-US" sz="3200" b="1" dirty="0">
                <a:solidFill>
                  <a:srgbClr val="FBBD57"/>
                </a:solidFill>
                <a:latin typeface="Bahnschrift Light" panose="020B0502040204020203" pitchFamily="34" charset="0"/>
              </a:rPr>
              <a:t>diversity</a:t>
            </a:r>
          </a:p>
        </p:txBody>
      </p:sp>
    </p:spTree>
    <p:extLst>
      <p:ext uri="{BB962C8B-B14F-4D97-AF65-F5344CB8AC3E}">
        <p14:creationId xmlns:p14="http://schemas.microsoft.com/office/powerpoint/2010/main" val="2610416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1326064">
            <a:off x="-1423955" y="240232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4530436">
            <a:off x="-577577" y="1083800"/>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7742015">
            <a:off x="940263" y="896143"/>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21011508">
            <a:off x="2506507" y="1294496"/>
            <a:ext cx="1415689" cy="2666594"/>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627343">
            <a:off x="1845220" y="353172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5210835">
            <a:off x="568737" y="4392834"/>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8883864">
            <a:off x="-936716" y="3930658"/>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2" name="TextBox 1">
            <a:extLst>
              <a:ext uri="{FF2B5EF4-FFF2-40B4-BE49-F238E27FC236}">
                <a16:creationId xmlns:a16="http://schemas.microsoft.com/office/drawing/2014/main" id="{1833311E-1BC9-36A8-F7F7-3AAFD615C0AE}"/>
              </a:ext>
            </a:extLst>
          </p:cNvPr>
          <p:cNvSpPr txBox="1"/>
          <p:nvPr/>
        </p:nvSpPr>
        <p:spPr>
          <a:xfrm>
            <a:off x="4138978" y="1050455"/>
            <a:ext cx="3355406" cy="584775"/>
          </a:xfrm>
          <a:prstGeom prst="rect">
            <a:avLst/>
          </a:prstGeom>
          <a:noFill/>
        </p:spPr>
        <p:txBody>
          <a:bodyPr wrap="none" rtlCol="0">
            <a:spAutoFit/>
          </a:bodyPr>
          <a:lstStyle/>
          <a:p>
            <a:r>
              <a:rPr lang="en-US" sz="3200" b="1" dirty="0">
                <a:solidFill>
                  <a:srgbClr val="FBBD57"/>
                </a:solidFill>
                <a:latin typeface="Bahnschrift SemiBold" panose="020B0502040204020203" pitchFamily="34" charset="0"/>
              </a:rPr>
              <a:t>Employee health </a:t>
            </a:r>
          </a:p>
        </p:txBody>
      </p:sp>
      <p:sp>
        <p:nvSpPr>
          <p:cNvPr id="3" name="TextBox 2">
            <a:extLst>
              <a:ext uri="{FF2B5EF4-FFF2-40B4-BE49-F238E27FC236}">
                <a16:creationId xmlns:a16="http://schemas.microsoft.com/office/drawing/2014/main" id="{B19F1BB4-A190-2441-5CCC-680A800F7E44}"/>
              </a:ext>
            </a:extLst>
          </p:cNvPr>
          <p:cNvSpPr txBox="1"/>
          <p:nvPr/>
        </p:nvSpPr>
        <p:spPr>
          <a:xfrm>
            <a:off x="4138978" y="1997839"/>
            <a:ext cx="7956566" cy="2246769"/>
          </a:xfrm>
          <a:prstGeom prst="rect">
            <a:avLst/>
          </a:prstGeom>
          <a:noFill/>
        </p:spPr>
        <p:txBody>
          <a:bodyPr wrap="square" rtlCol="0">
            <a:spAutoFit/>
          </a:bodyPr>
          <a:lstStyle/>
          <a:p>
            <a:r>
              <a:rPr lang="en-US" sz="2000" b="1" dirty="0">
                <a:solidFill>
                  <a:srgbClr val="FBBD57"/>
                </a:solidFill>
                <a:latin typeface="Bahnschrift SemiBold" panose="020B0502040204020203" pitchFamily="34" charset="0"/>
              </a:rPr>
              <a:t>How does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 approach the potential burnout of its employees and maintain a healthy work environment?</a:t>
            </a:r>
          </a:p>
          <a:p>
            <a:endParaRPr lang="en-US" sz="2000" b="1" dirty="0">
              <a:latin typeface="Bahnschrift Light" panose="020B0502040204020203" pitchFamily="34" charset="0"/>
            </a:endParaRPr>
          </a:p>
          <a:p>
            <a:r>
              <a:rPr lang="en-US" sz="2000" b="1" dirty="0">
                <a:latin typeface="Bahnschrift Light" panose="020B0502040204020203" pitchFamily="34" charset="0"/>
              </a:rPr>
              <a:t>Priority on Individual Well-being:  </a:t>
            </a:r>
            <a:r>
              <a:rPr lang="en-US" sz="2000" b="1" dirty="0" err="1">
                <a:latin typeface="Bahnschrift Light" panose="020B0502040204020203" pitchFamily="34" charset="0"/>
              </a:rPr>
              <a:t>Bytecorp</a:t>
            </a:r>
            <a:r>
              <a:rPr lang="en-US" sz="2000" b="1" dirty="0">
                <a:latin typeface="Bahnschrift Light" panose="020B0502040204020203" pitchFamily="34" charset="0"/>
              </a:rPr>
              <a:t> </a:t>
            </a:r>
            <a:r>
              <a:rPr lang="en-US" sz="2000" dirty="0">
                <a:latin typeface="Bahnschrift Light" panose="020B0502040204020203" pitchFamily="34" charset="0"/>
              </a:rPr>
              <a:t>prioritizes individual well-being, offering flexibility in work styles, valuing mental and emotional health, and promoting a healthy work-life balance for its employees. </a:t>
            </a:r>
          </a:p>
        </p:txBody>
      </p:sp>
      <p:sp>
        <p:nvSpPr>
          <p:cNvPr id="4" name="TextBox 69">
            <a:extLst>
              <a:ext uri="{FF2B5EF4-FFF2-40B4-BE49-F238E27FC236}">
                <a16:creationId xmlns:a16="http://schemas.microsoft.com/office/drawing/2014/main" id="{48EC78FF-B931-A9BF-3A8F-7FF841042382}"/>
              </a:ext>
            </a:extLst>
          </p:cNvPr>
          <p:cNvSpPr txBox="1"/>
          <p:nvPr/>
        </p:nvSpPr>
        <p:spPr>
          <a:xfrm>
            <a:off x="-186066" y="2346562"/>
            <a:ext cx="2412550" cy="240065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b="1" dirty="0">
                <a:solidFill>
                  <a:srgbClr val="FBBD57"/>
                </a:solidFill>
                <a:latin typeface="Bahnschrift Light" panose="020B0502040204020203" pitchFamily="34" charset="0"/>
              </a:rPr>
              <a:t>Motivation</a:t>
            </a:r>
          </a:p>
          <a:p>
            <a:pPr algn="ctr"/>
            <a:r>
              <a:rPr lang="en-US" sz="3000" b="1" dirty="0">
                <a:solidFill>
                  <a:srgbClr val="FBBD57"/>
                </a:solidFill>
                <a:latin typeface="Bahnschrift Light" panose="020B0502040204020203" pitchFamily="34" charset="0"/>
              </a:rPr>
              <a:t>Goals</a:t>
            </a:r>
          </a:p>
          <a:p>
            <a:pPr algn="ctr"/>
            <a:r>
              <a:rPr lang="en-US" sz="3000" b="1" dirty="0">
                <a:solidFill>
                  <a:srgbClr val="FBBD57"/>
                </a:solidFill>
                <a:latin typeface="Bahnschrift Light" panose="020B0502040204020203" pitchFamily="34" charset="0"/>
              </a:rPr>
              <a:t>Core </a:t>
            </a:r>
          </a:p>
          <a:p>
            <a:pPr algn="ctr"/>
            <a:r>
              <a:rPr lang="en-US" sz="3000" b="1" dirty="0">
                <a:solidFill>
                  <a:srgbClr val="FBBD57"/>
                </a:solidFill>
                <a:latin typeface="Bahnschrift Light" panose="020B0502040204020203" pitchFamily="34" charset="0"/>
              </a:rPr>
              <a:t>values</a:t>
            </a:r>
          </a:p>
          <a:p>
            <a:pPr algn="ctr"/>
            <a:r>
              <a:rPr lang="en-US" sz="3000" b="1" dirty="0">
                <a:solidFill>
                  <a:srgbClr val="FBBD57"/>
                </a:solidFill>
                <a:latin typeface="Bahnschrift Light" panose="020B0502040204020203" pitchFamily="34" charset="0"/>
              </a:rPr>
              <a:t>diversity</a:t>
            </a:r>
          </a:p>
        </p:txBody>
      </p:sp>
    </p:spTree>
    <p:extLst>
      <p:ext uri="{BB962C8B-B14F-4D97-AF65-F5344CB8AC3E}">
        <p14:creationId xmlns:p14="http://schemas.microsoft.com/office/powerpoint/2010/main" val="911266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2F66604F-BAD7-2CDA-AFAB-13A8012B936C}"/>
              </a:ext>
            </a:extLst>
          </p:cNvPr>
          <p:cNvSpPr txBox="1"/>
          <p:nvPr/>
        </p:nvSpPr>
        <p:spPr>
          <a:xfrm>
            <a:off x="103386" y="2529424"/>
            <a:ext cx="2234907" cy="2062103"/>
          </a:xfrm>
          <a:prstGeom prst="rect">
            <a:avLst/>
          </a:prstGeom>
          <a:noFill/>
        </p:spPr>
        <p:txBody>
          <a:bodyPr wrap="none" rtlCol="0">
            <a:spAutoFit/>
          </a:bodyPr>
          <a:lstStyle/>
          <a:p>
            <a:pPr>
              <a:buClr>
                <a:srgbClr val="F9A61B"/>
              </a:buClr>
            </a:pPr>
            <a:r>
              <a:rPr lang="en-US" sz="3200" b="1" dirty="0">
                <a:solidFill>
                  <a:srgbClr val="FBBD57"/>
                </a:solidFill>
                <a:latin typeface="Bahnschrift Light" panose="020B0502040204020203" pitchFamily="34" charset="0"/>
              </a:rPr>
              <a:t>Funding</a:t>
            </a:r>
          </a:p>
          <a:p>
            <a:pPr>
              <a:buClr>
                <a:srgbClr val="F9A61B"/>
              </a:buClr>
            </a:pPr>
            <a:r>
              <a:rPr lang="en-US" sz="3200" b="1" dirty="0">
                <a:solidFill>
                  <a:srgbClr val="FBBD57"/>
                </a:solidFill>
                <a:latin typeface="Bahnschrift Light" panose="020B0502040204020203" pitchFamily="34" charset="0"/>
              </a:rPr>
              <a:t>Investment</a:t>
            </a:r>
          </a:p>
          <a:p>
            <a:pPr>
              <a:buClr>
                <a:srgbClr val="F9A61B"/>
              </a:buClr>
            </a:pPr>
            <a:r>
              <a:rPr lang="en-US" sz="3200" b="1" dirty="0">
                <a:solidFill>
                  <a:srgbClr val="FBBD57"/>
                </a:solidFill>
                <a:latin typeface="Bahnschrift Light" panose="020B0502040204020203" pitchFamily="34" charset="0"/>
              </a:rPr>
              <a:t>Business</a:t>
            </a:r>
          </a:p>
          <a:p>
            <a:pPr>
              <a:buClr>
                <a:srgbClr val="F9A61B"/>
              </a:buClr>
            </a:pPr>
            <a:r>
              <a:rPr lang="en-US" sz="3200" b="1" dirty="0">
                <a:solidFill>
                  <a:srgbClr val="FBBD57"/>
                </a:solidFill>
                <a:latin typeface="Bahnschrift Light" panose="020B0502040204020203" pitchFamily="34" charset="0"/>
              </a:rPr>
              <a:t>Client</a:t>
            </a:r>
          </a:p>
        </p:txBody>
      </p:sp>
      <p:sp>
        <p:nvSpPr>
          <p:cNvPr id="4" name="TextBox 3">
            <a:extLst>
              <a:ext uri="{FF2B5EF4-FFF2-40B4-BE49-F238E27FC236}">
                <a16:creationId xmlns:a16="http://schemas.microsoft.com/office/drawing/2014/main" id="{9C234E49-4653-588E-A490-5C82B1FC1952}"/>
              </a:ext>
            </a:extLst>
          </p:cNvPr>
          <p:cNvSpPr txBox="1"/>
          <p:nvPr/>
        </p:nvSpPr>
        <p:spPr>
          <a:xfrm>
            <a:off x="4400423" y="1432710"/>
            <a:ext cx="1657826" cy="584775"/>
          </a:xfrm>
          <a:prstGeom prst="rect">
            <a:avLst/>
          </a:prstGeom>
          <a:noFill/>
        </p:spPr>
        <p:txBody>
          <a:bodyPr wrap="none" rtlCol="0">
            <a:spAutoFit/>
          </a:bodyPr>
          <a:lstStyle/>
          <a:p>
            <a:r>
              <a:rPr lang="en-US" sz="3200" dirty="0">
                <a:solidFill>
                  <a:srgbClr val="FBBD57"/>
                </a:solidFill>
                <a:latin typeface="Bahnschrift SemiBold" panose="020B0502040204020203" pitchFamily="34" charset="0"/>
              </a:rPr>
              <a:t>Funding</a:t>
            </a:r>
          </a:p>
        </p:txBody>
      </p:sp>
      <p:sp>
        <p:nvSpPr>
          <p:cNvPr id="6" name="TextBox 5">
            <a:extLst>
              <a:ext uri="{FF2B5EF4-FFF2-40B4-BE49-F238E27FC236}">
                <a16:creationId xmlns:a16="http://schemas.microsoft.com/office/drawing/2014/main" id="{02B1F8FD-540A-7209-1B59-1F40FBF8911A}"/>
              </a:ext>
            </a:extLst>
          </p:cNvPr>
          <p:cNvSpPr txBox="1"/>
          <p:nvPr/>
        </p:nvSpPr>
        <p:spPr>
          <a:xfrm>
            <a:off x="4400423" y="2271975"/>
            <a:ext cx="6275022" cy="3170099"/>
          </a:xfrm>
          <a:prstGeom prst="rect">
            <a:avLst/>
          </a:prstGeom>
          <a:noFill/>
        </p:spPr>
        <p:txBody>
          <a:bodyPr wrap="square" rtlCol="0">
            <a:spAutoFit/>
          </a:bodyPr>
          <a:lstStyle/>
          <a:p>
            <a:r>
              <a:rPr lang="en-US" sz="2000" b="1" dirty="0">
                <a:solidFill>
                  <a:srgbClr val="FBBD57"/>
                </a:solidFill>
                <a:latin typeface="Bahnschrift SemiBold" panose="020B0502040204020203" pitchFamily="34" charset="0"/>
              </a:rPr>
              <a:t>How has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 handled funding and investment decisions?</a:t>
            </a:r>
          </a:p>
          <a:p>
            <a:endParaRPr lang="en-US" sz="2000" dirty="0">
              <a:latin typeface="Montserrat" panose="00000500000000000000" pitchFamily="50" charset="0"/>
            </a:endParaRPr>
          </a:p>
          <a:p>
            <a:r>
              <a:rPr lang="en-US" sz="2000" b="0" i="0" dirty="0">
                <a:solidFill>
                  <a:srgbClr val="ECECF1"/>
                </a:solidFill>
                <a:effectLst/>
                <a:latin typeface="Bahnschrift Light" panose="020B0502040204020203" pitchFamily="34" charset="0"/>
              </a:rPr>
              <a:t>The company started with a small amount of funding, which eventually ran out. Despite this, they continued to push forward. The approach to funding is not black and white; it depends on the stage of the startup (e.g., pre-seed, seed) and the need for funding. Majority shareholders inevitably have a say in the company's direction.</a:t>
            </a:r>
            <a:endParaRPr lang="en-US" sz="2000" dirty="0">
              <a:latin typeface="Bahnschrift Light" panose="020B0502040204020203" pitchFamily="34" charset="0"/>
            </a:endParaRPr>
          </a:p>
        </p:txBody>
      </p:sp>
      <p:pic>
        <p:nvPicPr>
          <p:cNvPr id="2" name="Picture 1" descr="A person standing next to a backpack&#10;&#10;Description automatically generated with low confidence">
            <a:extLst>
              <a:ext uri="{FF2B5EF4-FFF2-40B4-BE49-F238E27FC236}">
                <a16:creationId xmlns:a16="http://schemas.microsoft.com/office/drawing/2014/main" id="{590DE3F5-16D4-B9A2-D2F6-2E5F07401C28}"/>
              </a:ext>
            </a:extLst>
          </p:cNvPr>
          <p:cNvPicPr>
            <a:picLocks noChangeAspect="1"/>
          </p:cNvPicPr>
          <p:nvPr/>
        </p:nvPicPr>
        <p:blipFill rotWithShape="1">
          <a:blip r:embed="rId2">
            <a:extLst>
              <a:ext uri="{28A0092B-C50C-407E-A947-70E740481C1C}">
                <a14:useLocalDpi xmlns:a14="http://schemas.microsoft.com/office/drawing/2010/main" val="0"/>
              </a:ext>
            </a:extLst>
          </a:blip>
          <a:srcRect l="32426" t="1365" r="37362" b="2095"/>
          <a:stretch/>
        </p:blipFill>
        <p:spPr>
          <a:xfrm rot="7909320">
            <a:off x="-687649" y="401133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CC7FA88A-3F03-D6FC-B31B-7AA6B47A58F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1113692">
            <a:off x="-1328987" y="2575528"/>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41ECCB7B-E78C-834B-F40E-57BBDC4540E0}"/>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325271">
            <a:off x="-669165" y="1187291"/>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63D803BD-6B3C-CCAE-B65D-7D81D2C388FA}"/>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17594764">
            <a:off x="809570" y="879504"/>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88C3D485-DEED-6A0E-077D-5F61224C9D88}"/>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0810599">
            <a:off x="2399763" y="1194137"/>
            <a:ext cx="1397801" cy="2481935"/>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92896BB3-00DF-54BE-994C-5E7F8382A3AA}"/>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794091">
            <a:off x="2060297" y="3400010"/>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9137C7E-DE0C-726A-7A6E-78DF73986635}"/>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5467120">
            <a:off x="806373" y="4370545"/>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Tree>
    <p:extLst>
      <p:ext uri="{BB962C8B-B14F-4D97-AF65-F5344CB8AC3E}">
        <p14:creationId xmlns:p14="http://schemas.microsoft.com/office/powerpoint/2010/main" val="5712556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19B498A-0A51-658E-1577-DC847E0F7B3C}"/>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1326064">
            <a:off x="-1423955" y="2402320"/>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67" name="Picture 66">
            <a:extLst>
              <a:ext uri="{FF2B5EF4-FFF2-40B4-BE49-F238E27FC236}">
                <a16:creationId xmlns:a16="http://schemas.microsoft.com/office/drawing/2014/main" id="{20D93AF4-EEE2-32FC-2DEA-6F249D82C43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4530436">
            <a:off x="-577577" y="1083800"/>
            <a:ext cx="886132" cy="1880822"/>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64" name="Picture 63">
            <a:extLst>
              <a:ext uri="{FF2B5EF4-FFF2-40B4-BE49-F238E27FC236}">
                <a16:creationId xmlns:a16="http://schemas.microsoft.com/office/drawing/2014/main" id="{C33FB91B-4B24-DE70-66CA-9F008A927CB1}"/>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7742015">
            <a:off x="940263" y="896143"/>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62" name="Picture 61">
            <a:extLst>
              <a:ext uri="{FF2B5EF4-FFF2-40B4-BE49-F238E27FC236}">
                <a16:creationId xmlns:a16="http://schemas.microsoft.com/office/drawing/2014/main" id="{C2D29F31-4C87-03A9-71FE-2C6BD5C8FC22}"/>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21011508">
            <a:off x="2506507" y="1294496"/>
            <a:ext cx="1415689" cy="2666594"/>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60" name="Picture 59">
            <a:extLst>
              <a:ext uri="{FF2B5EF4-FFF2-40B4-BE49-F238E27FC236}">
                <a16:creationId xmlns:a16="http://schemas.microsoft.com/office/drawing/2014/main" id="{B23F3F2C-6AC6-7F08-F555-237358F14154}"/>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2627343">
            <a:off x="1845220" y="3531729"/>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58" name="Picture 57">
            <a:extLst>
              <a:ext uri="{FF2B5EF4-FFF2-40B4-BE49-F238E27FC236}">
                <a16:creationId xmlns:a16="http://schemas.microsoft.com/office/drawing/2014/main" id="{876C54CC-B2BE-7B4B-05AB-4586C08D72BC}"/>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5210835">
            <a:off x="568737" y="4392834"/>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56" name="Picture 55">
            <a:extLst>
              <a:ext uri="{FF2B5EF4-FFF2-40B4-BE49-F238E27FC236}">
                <a16:creationId xmlns:a16="http://schemas.microsoft.com/office/drawing/2014/main" id="{07A7A811-451E-1408-E59A-3FE9513A9BC8}"/>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8883864">
            <a:off x="-936716" y="3930658"/>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5" name="TextBox 4">
            <a:extLst>
              <a:ext uri="{FF2B5EF4-FFF2-40B4-BE49-F238E27FC236}">
                <a16:creationId xmlns:a16="http://schemas.microsoft.com/office/drawing/2014/main" id="{ABF34AEC-67C3-C44E-AB86-9E8DFAE894C4}"/>
              </a:ext>
            </a:extLst>
          </p:cNvPr>
          <p:cNvSpPr txBox="1"/>
          <p:nvPr/>
        </p:nvSpPr>
        <p:spPr>
          <a:xfrm>
            <a:off x="4221383" y="1357886"/>
            <a:ext cx="7631093" cy="584775"/>
          </a:xfrm>
          <a:prstGeom prst="rect">
            <a:avLst/>
          </a:prstGeom>
          <a:noFill/>
        </p:spPr>
        <p:txBody>
          <a:bodyPr wrap="square" rtlCol="0">
            <a:spAutoFit/>
          </a:bodyPr>
          <a:lstStyle/>
          <a:p>
            <a:r>
              <a:rPr lang="en-US" sz="3200" dirty="0">
                <a:solidFill>
                  <a:srgbClr val="FBBD57"/>
                </a:solidFill>
                <a:latin typeface="Bahnschrift SemiBold" panose="020B0502040204020203" pitchFamily="34" charset="0"/>
              </a:rPr>
              <a:t>Business growth and client engagement</a:t>
            </a:r>
          </a:p>
        </p:txBody>
      </p:sp>
      <p:sp>
        <p:nvSpPr>
          <p:cNvPr id="6" name="TextBox 5">
            <a:extLst>
              <a:ext uri="{FF2B5EF4-FFF2-40B4-BE49-F238E27FC236}">
                <a16:creationId xmlns:a16="http://schemas.microsoft.com/office/drawing/2014/main" id="{77C2D5D0-BDD3-7ABC-E864-58AEF42F4B84}"/>
              </a:ext>
            </a:extLst>
          </p:cNvPr>
          <p:cNvSpPr txBox="1"/>
          <p:nvPr/>
        </p:nvSpPr>
        <p:spPr>
          <a:xfrm>
            <a:off x="4221383" y="2277457"/>
            <a:ext cx="6275022" cy="3170099"/>
          </a:xfrm>
          <a:prstGeom prst="rect">
            <a:avLst/>
          </a:prstGeom>
          <a:noFill/>
        </p:spPr>
        <p:txBody>
          <a:bodyPr wrap="square" rtlCol="0">
            <a:spAutoFit/>
          </a:bodyPr>
          <a:lstStyle/>
          <a:p>
            <a:r>
              <a:rPr lang="en-US" sz="2000" b="1" dirty="0">
                <a:solidFill>
                  <a:srgbClr val="FBBD57"/>
                </a:solidFill>
                <a:latin typeface="Bahnschrift SemiBold" panose="020B0502040204020203" pitchFamily="34" charset="0"/>
              </a:rPr>
              <a:t>What strategies does </a:t>
            </a:r>
            <a:r>
              <a:rPr lang="en-US" sz="2000" b="1" dirty="0" err="1">
                <a:solidFill>
                  <a:srgbClr val="FBBD57"/>
                </a:solidFill>
                <a:latin typeface="Bahnschrift SemiBold" panose="020B0502040204020203" pitchFamily="34" charset="0"/>
              </a:rPr>
              <a:t>ByteCorp</a:t>
            </a:r>
            <a:r>
              <a:rPr lang="en-US" sz="2000" b="1" dirty="0">
                <a:solidFill>
                  <a:srgbClr val="FBBD57"/>
                </a:solidFill>
                <a:latin typeface="Bahnschrift SemiBold" panose="020B0502040204020203" pitchFamily="34" charset="0"/>
              </a:rPr>
              <a:t> use for business growth and client engagement?</a:t>
            </a:r>
          </a:p>
          <a:p>
            <a:endParaRPr lang="en-US" sz="2000" b="1" dirty="0">
              <a:latin typeface="Montserrat" panose="00000500000000000000" pitchFamily="50" charset="0"/>
            </a:endParaRPr>
          </a:p>
          <a:p>
            <a:r>
              <a:rPr lang="en-US" sz="2000" dirty="0" err="1">
                <a:latin typeface="Bahnschrift Light" panose="020B0502040204020203" pitchFamily="34" charset="0"/>
              </a:rPr>
              <a:t>ByteCorp</a:t>
            </a:r>
            <a:r>
              <a:rPr lang="en-US" sz="2000" dirty="0">
                <a:latin typeface="Bahnschrift Light" panose="020B0502040204020203" pitchFamily="34" charset="0"/>
              </a:rPr>
              <a:t> works closely with product founders and employs a pattern of generating business through partnerships, executing projects with a focus on profitability and effectiveness. The company adapts its approach based on the specific needs and characteristics of the projects and partnerships.</a:t>
            </a:r>
          </a:p>
          <a:p>
            <a:endParaRPr lang="en-US" sz="2000" b="1" dirty="0">
              <a:latin typeface="Montserrat" panose="00000500000000000000" pitchFamily="50" charset="0"/>
            </a:endParaRPr>
          </a:p>
        </p:txBody>
      </p:sp>
      <p:sp>
        <p:nvSpPr>
          <p:cNvPr id="7" name="TextBox 6">
            <a:extLst>
              <a:ext uri="{FF2B5EF4-FFF2-40B4-BE49-F238E27FC236}">
                <a16:creationId xmlns:a16="http://schemas.microsoft.com/office/drawing/2014/main" id="{97A96F4E-37F7-CB6B-D514-335B0A600DEB}"/>
              </a:ext>
            </a:extLst>
          </p:cNvPr>
          <p:cNvSpPr txBox="1"/>
          <p:nvPr/>
        </p:nvSpPr>
        <p:spPr>
          <a:xfrm>
            <a:off x="130773" y="2526895"/>
            <a:ext cx="2234907" cy="2062103"/>
          </a:xfrm>
          <a:prstGeom prst="rect">
            <a:avLst/>
          </a:prstGeom>
          <a:noFill/>
        </p:spPr>
        <p:txBody>
          <a:bodyPr wrap="none" rtlCol="0">
            <a:spAutoFit/>
          </a:bodyPr>
          <a:lstStyle/>
          <a:p>
            <a:pPr>
              <a:buClr>
                <a:srgbClr val="F9A61B"/>
              </a:buClr>
            </a:pPr>
            <a:r>
              <a:rPr lang="en-US" sz="3200" b="1" dirty="0">
                <a:solidFill>
                  <a:srgbClr val="FBBD57"/>
                </a:solidFill>
                <a:latin typeface="Bahnschrift Light" panose="020B0502040204020203" pitchFamily="34" charset="0"/>
              </a:rPr>
              <a:t>Funding</a:t>
            </a:r>
          </a:p>
          <a:p>
            <a:pPr>
              <a:buClr>
                <a:srgbClr val="F9A61B"/>
              </a:buClr>
            </a:pPr>
            <a:r>
              <a:rPr lang="en-US" sz="3200" b="1" dirty="0">
                <a:solidFill>
                  <a:srgbClr val="FBBD57"/>
                </a:solidFill>
                <a:latin typeface="Bahnschrift Light" panose="020B0502040204020203" pitchFamily="34" charset="0"/>
              </a:rPr>
              <a:t>Investment</a:t>
            </a:r>
          </a:p>
          <a:p>
            <a:pPr>
              <a:buClr>
                <a:srgbClr val="F9A61B"/>
              </a:buClr>
            </a:pPr>
            <a:r>
              <a:rPr lang="en-US" sz="3200" b="1" dirty="0">
                <a:solidFill>
                  <a:srgbClr val="FBBD57"/>
                </a:solidFill>
                <a:latin typeface="Bahnschrift Light" panose="020B0502040204020203" pitchFamily="34" charset="0"/>
              </a:rPr>
              <a:t>Business</a:t>
            </a:r>
          </a:p>
          <a:p>
            <a:pPr>
              <a:buClr>
                <a:srgbClr val="F9A61B"/>
              </a:buClr>
            </a:pPr>
            <a:r>
              <a:rPr lang="en-US" sz="3200" b="1" dirty="0">
                <a:solidFill>
                  <a:srgbClr val="FBBD57"/>
                </a:solidFill>
                <a:latin typeface="Bahnschrift Light" panose="020B0502040204020203" pitchFamily="34" charset="0"/>
              </a:rPr>
              <a:t>Client</a:t>
            </a:r>
          </a:p>
        </p:txBody>
      </p:sp>
    </p:spTree>
    <p:extLst>
      <p:ext uri="{BB962C8B-B14F-4D97-AF65-F5344CB8AC3E}">
        <p14:creationId xmlns:p14="http://schemas.microsoft.com/office/powerpoint/2010/main" val="29834526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234E49-4653-588E-A490-5C82B1FC1952}"/>
              </a:ext>
            </a:extLst>
          </p:cNvPr>
          <p:cNvSpPr txBox="1"/>
          <p:nvPr/>
        </p:nvSpPr>
        <p:spPr>
          <a:xfrm>
            <a:off x="3825877" y="1271060"/>
            <a:ext cx="8767379" cy="561692"/>
          </a:xfrm>
          <a:prstGeom prst="rect">
            <a:avLst/>
          </a:prstGeom>
          <a:noFill/>
        </p:spPr>
        <p:txBody>
          <a:bodyPr wrap="square" rtlCol="0">
            <a:spAutoFit/>
          </a:bodyPr>
          <a:lstStyle/>
          <a:p>
            <a:r>
              <a:rPr lang="en-US" sz="3050" dirty="0">
                <a:solidFill>
                  <a:srgbClr val="FBBD57"/>
                </a:solidFill>
                <a:latin typeface="Bahnschrift SemiBold" panose="020B0502040204020203" pitchFamily="34" charset="0"/>
              </a:rPr>
              <a:t>Alignment with Team Members' Working Styles</a:t>
            </a:r>
          </a:p>
        </p:txBody>
      </p:sp>
      <p:sp>
        <p:nvSpPr>
          <p:cNvPr id="6" name="TextBox 5">
            <a:extLst>
              <a:ext uri="{FF2B5EF4-FFF2-40B4-BE49-F238E27FC236}">
                <a16:creationId xmlns:a16="http://schemas.microsoft.com/office/drawing/2014/main" id="{02B1F8FD-540A-7209-1B59-1F40FBF8911A}"/>
              </a:ext>
            </a:extLst>
          </p:cNvPr>
          <p:cNvSpPr txBox="1"/>
          <p:nvPr/>
        </p:nvSpPr>
        <p:spPr>
          <a:xfrm>
            <a:off x="3951294" y="2109119"/>
            <a:ext cx="8240706" cy="2554545"/>
          </a:xfrm>
          <a:prstGeom prst="rect">
            <a:avLst/>
          </a:prstGeom>
          <a:noFill/>
        </p:spPr>
        <p:txBody>
          <a:bodyPr wrap="square" rtlCol="0">
            <a:spAutoFit/>
          </a:bodyPr>
          <a:lstStyle/>
          <a:p>
            <a:r>
              <a:rPr lang="en-US" sz="2000" b="1" i="0" dirty="0">
                <a:solidFill>
                  <a:srgbClr val="FBBD57"/>
                </a:solidFill>
                <a:effectLst/>
                <a:latin typeface="Bahnschrift SemiBold" panose="020B0502040204020203" pitchFamily="34" charset="0"/>
              </a:rPr>
              <a:t>How does </a:t>
            </a:r>
            <a:r>
              <a:rPr lang="en-US" sz="2000" b="1" i="0" dirty="0" err="1">
                <a:solidFill>
                  <a:srgbClr val="FBBD57"/>
                </a:solidFill>
                <a:effectLst/>
                <a:latin typeface="Bahnschrift SemiBold" panose="020B0502040204020203" pitchFamily="34" charset="0"/>
              </a:rPr>
              <a:t>ByteCorp</a:t>
            </a:r>
            <a:r>
              <a:rPr lang="en-US" sz="2000" b="1" i="0" dirty="0">
                <a:solidFill>
                  <a:srgbClr val="FBBD57"/>
                </a:solidFill>
                <a:effectLst/>
                <a:latin typeface="Bahnschrift SemiBold" panose="020B0502040204020203" pitchFamily="34" charset="0"/>
              </a:rPr>
              <a:t> ensure alignment with its team members' personal working styles and preferences?</a:t>
            </a:r>
          </a:p>
          <a:p>
            <a:endParaRPr lang="en-US" sz="2000" b="1" dirty="0">
              <a:solidFill>
                <a:srgbClr val="FBBD57"/>
              </a:solidFill>
              <a:latin typeface="Bahnschrift Light" panose="020B0502040204020203" pitchFamily="34" charset="0"/>
            </a:endParaRPr>
          </a:p>
          <a:p>
            <a:r>
              <a:rPr lang="en-US" sz="2000" i="0" dirty="0" err="1">
                <a:solidFill>
                  <a:srgbClr val="ECECF1"/>
                </a:solidFill>
                <a:effectLst/>
                <a:latin typeface="Bahnschrift SemiBold" panose="020B0502040204020203" pitchFamily="34" charset="0"/>
              </a:rPr>
              <a:t>ByteCorp</a:t>
            </a:r>
            <a:r>
              <a:rPr lang="en-US" sz="2000" i="0" dirty="0">
                <a:solidFill>
                  <a:srgbClr val="ECECF1"/>
                </a:solidFill>
                <a:effectLst/>
                <a:latin typeface="Bahnschrift SemiBold" panose="020B0502040204020203" pitchFamily="34" charset="0"/>
              </a:rPr>
              <a:t> </a:t>
            </a:r>
            <a:r>
              <a:rPr lang="en-US" sz="2000" b="0" i="0" dirty="0">
                <a:solidFill>
                  <a:srgbClr val="ECECF1"/>
                </a:solidFill>
                <a:effectLst/>
                <a:latin typeface="Bahnschrift Light" panose="020B0502040204020203" pitchFamily="34" charset="0"/>
              </a:rPr>
              <a:t>recognizes individual differences in work preferences, such as some people disliking meetings or preferring text-based communication. They try to align work responsibilities with these preferences, especially in roles like project management or business development, where certain communication styles are crucial.</a:t>
            </a:r>
            <a:endParaRPr lang="en-US" sz="2000" dirty="0">
              <a:latin typeface="Bahnschrift Light" panose="020B0502040204020203" pitchFamily="34" charset="0"/>
            </a:endParaRPr>
          </a:p>
        </p:txBody>
      </p:sp>
      <p:pic>
        <p:nvPicPr>
          <p:cNvPr id="2" name="Picture 1">
            <a:extLst>
              <a:ext uri="{FF2B5EF4-FFF2-40B4-BE49-F238E27FC236}">
                <a16:creationId xmlns:a16="http://schemas.microsoft.com/office/drawing/2014/main" id="{94D0FF03-A642-B61B-1DFA-A8682B571530}"/>
              </a:ext>
            </a:extLst>
          </p:cNvPr>
          <p:cNvPicPr>
            <a:picLocks noChangeAspect="1"/>
          </p:cNvPicPr>
          <p:nvPr/>
        </p:nvPicPr>
        <p:blipFill>
          <a:blip r:embed="rId2">
            <a:extLst>
              <a:ext uri="{28A0092B-C50C-407E-A947-70E740481C1C}">
                <a14:useLocalDpi xmlns:a14="http://schemas.microsoft.com/office/drawing/2010/main" val="0"/>
              </a:ext>
            </a:extLst>
          </a:blip>
          <a:srcRect l="26602" r="26602"/>
          <a:stretch/>
        </p:blipFill>
        <p:spPr>
          <a:xfrm rot="16662150">
            <a:off x="518836" y="674445"/>
            <a:ext cx="874912" cy="1869624"/>
          </a:xfrm>
          <a:custGeom>
            <a:avLst/>
            <a:gdLst>
              <a:gd name="connsiteX0" fmla="*/ 595292 w 874912"/>
              <a:gd name="connsiteY0" fmla="*/ 0 h 1869624"/>
              <a:gd name="connsiteX1" fmla="*/ 630050 w 874912"/>
              <a:gd name="connsiteY1" fmla="*/ 0 h 1869624"/>
              <a:gd name="connsiteX2" fmla="*/ 725835 w 874912"/>
              <a:gd name="connsiteY2" fmla="*/ 209211 h 1869624"/>
              <a:gd name="connsiteX3" fmla="*/ 693430 w 874912"/>
              <a:gd name="connsiteY3" fmla="*/ 1869624 h 1869624"/>
              <a:gd name="connsiteX4" fmla="*/ 61342 w 874912"/>
              <a:gd name="connsiteY4" fmla="*/ 1593703 h 1869624"/>
              <a:gd name="connsiteX5" fmla="*/ 87374 w 874912"/>
              <a:gd name="connsiteY5" fmla="*/ 1534048 h 1869624"/>
              <a:gd name="connsiteX6" fmla="*/ 62947 w 874912"/>
              <a:gd name="connsiteY6" fmla="*/ 441931 h 1869624"/>
              <a:gd name="connsiteX7" fmla="*/ 0 w 874912"/>
              <a:gd name="connsiteY7" fmla="*/ 314475 h 18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4912" h="1869624">
                <a:moveTo>
                  <a:pt x="595292" y="0"/>
                </a:moveTo>
                <a:lnTo>
                  <a:pt x="630050" y="0"/>
                </a:lnTo>
                <a:lnTo>
                  <a:pt x="725835" y="209211"/>
                </a:lnTo>
                <a:cubicBezTo>
                  <a:pt x="934100" y="741983"/>
                  <a:pt x="924930" y="1339298"/>
                  <a:pt x="693430" y="1869624"/>
                </a:cubicBezTo>
                <a:lnTo>
                  <a:pt x="61342" y="1593703"/>
                </a:lnTo>
                <a:lnTo>
                  <a:pt x="87374" y="1534048"/>
                </a:lnTo>
                <a:cubicBezTo>
                  <a:pt x="220133" y="1184271"/>
                  <a:pt x="214188" y="790993"/>
                  <a:pt x="62947" y="441931"/>
                </a:cubicBezTo>
                <a:lnTo>
                  <a:pt x="0" y="314475"/>
                </a:lnTo>
                <a:close/>
              </a:path>
            </a:pathLst>
          </a:custGeom>
        </p:spPr>
      </p:pic>
      <p:pic>
        <p:nvPicPr>
          <p:cNvPr id="3" name="Picture 2">
            <a:extLst>
              <a:ext uri="{FF2B5EF4-FFF2-40B4-BE49-F238E27FC236}">
                <a16:creationId xmlns:a16="http://schemas.microsoft.com/office/drawing/2014/main" id="{72819143-C981-040C-5AA4-D27C1C1878D2}"/>
              </a:ext>
            </a:extLst>
          </p:cNvPr>
          <p:cNvPicPr>
            <a:picLocks noChangeAspect="1"/>
          </p:cNvPicPr>
          <p:nvPr/>
        </p:nvPicPr>
        <p:blipFill>
          <a:blip r:embed="rId3">
            <a:extLst>
              <a:ext uri="{28A0092B-C50C-407E-A947-70E740481C1C}">
                <a14:useLocalDpi xmlns:a14="http://schemas.microsoft.com/office/drawing/2010/main" val="0"/>
              </a:ext>
            </a:extLst>
          </a:blip>
          <a:srcRect l="26443" r="26443"/>
          <a:stretch/>
        </p:blipFill>
        <p:spPr>
          <a:xfrm rot="19866522">
            <a:off x="2222975" y="813145"/>
            <a:ext cx="1191522" cy="2529015"/>
          </a:xfrm>
          <a:custGeom>
            <a:avLst/>
            <a:gdLst>
              <a:gd name="connsiteX0" fmla="*/ 598352 w 886132"/>
              <a:gd name="connsiteY0" fmla="*/ 0 h 1880822"/>
              <a:gd name="connsiteX1" fmla="*/ 733462 w 886132"/>
              <a:gd name="connsiteY1" fmla="*/ 1880822 h 1880822"/>
              <a:gd name="connsiteX2" fmla="*/ 83309 w 886132"/>
              <a:gd name="connsiteY2" fmla="*/ 1623344 h 1880822"/>
              <a:gd name="connsiteX3" fmla="*/ 118493 w 886132"/>
              <a:gd name="connsiteY3" fmla="*/ 1534532 h 1880822"/>
              <a:gd name="connsiteX4" fmla="*/ 191706 w 886132"/>
              <a:gd name="connsiteY4" fmla="*/ 963376 h 1880822"/>
              <a:gd name="connsiteX5" fmla="*/ 37593 w 886132"/>
              <a:gd name="connsiteY5" fmla="*/ 408553 h 1880822"/>
              <a:gd name="connsiteX6" fmla="*/ 0 w 886132"/>
              <a:gd name="connsiteY6" fmla="*/ 342991 h 18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132" h="1880822">
                <a:moveTo>
                  <a:pt x="598352" y="0"/>
                </a:moveTo>
                <a:cubicBezTo>
                  <a:pt x="927225" y="573724"/>
                  <a:pt x="976953" y="1265981"/>
                  <a:pt x="733462" y="1880822"/>
                </a:cubicBezTo>
                <a:lnTo>
                  <a:pt x="83309" y="1623344"/>
                </a:lnTo>
                <a:lnTo>
                  <a:pt x="118493" y="1534532"/>
                </a:lnTo>
                <a:cubicBezTo>
                  <a:pt x="179250" y="1356233"/>
                  <a:pt x="206054" y="1163077"/>
                  <a:pt x="191706" y="963376"/>
                </a:cubicBezTo>
                <a:cubicBezTo>
                  <a:pt x="177358" y="763675"/>
                  <a:pt x="123216" y="576334"/>
                  <a:pt x="37593" y="408553"/>
                </a:cubicBezTo>
                <a:lnTo>
                  <a:pt x="0" y="342991"/>
                </a:lnTo>
                <a:close/>
              </a:path>
            </a:pathLst>
          </a:custGeom>
        </p:spPr>
      </p:pic>
      <p:pic>
        <p:nvPicPr>
          <p:cNvPr id="5" name="Picture 4">
            <a:extLst>
              <a:ext uri="{FF2B5EF4-FFF2-40B4-BE49-F238E27FC236}">
                <a16:creationId xmlns:a16="http://schemas.microsoft.com/office/drawing/2014/main" id="{0B5FB284-5982-7977-8E3D-AD330C58F0FE}"/>
              </a:ext>
            </a:extLst>
          </p:cNvPr>
          <p:cNvPicPr>
            <a:picLocks noChangeAspect="1"/>
          </p:cNvPicPr>
          <p:nvPr/>
        </p:nvPicPr>
        <p:blipFill>
          <a:blip r:embed="rId4">
            <a:extLst>
              <a:ext uri="{28A0092B-C50C-407E-A947-70E740481C1C}">
                <a14:useLocalDpi xmlns:a14="http://schemas.microsoft.com/office/drawing/2010/main" val="0"/>
              </a:ext>
            </a:extLst>
          </a:blip>
          <a:srcRect l="25405" r="25405"/>
          <a:stretch/>
        </p:blipFill>
        <p:spPr>
          <a:xfrm rot="1478101">
            <a:off x="2043002" y="3031404"/>
            <a:ext cx="922163" cy="1874659"/>
          </a:xfrm>
          <a:custGeom>
            <a:avLst/>
            <a:gdLst>
              <a:gd name="connsiteX0" fmla="*/ 593530 w 922163"/>
              <a:gd name="connsiteY0" fmla="*/ 0 h 1874659"/>
              <a:gd name="connsiteX1" fmla="*/ 797423 w 922163"/>
              <a:gd name="connsiteY1" fmla="*/ 1874659 h 1874659"/>
              <a:gd name="connsiteX2" fmla="*/ 112453 w 922163"/>
              <a:gd name="connsiteY2" fmla="*/ 1632004 h 1874659"/>
              <a:gd name="connsiteX3" fmla="*/ 113897 w 922163"/>
              <a:gd name="connsiteY3" fmla="*/ 1628715 h 1874659"/>
              <a:gd name="connsiteX4" fmla="*/ 23880 w 922163"/>
              <a:gd name="connsiteY4" fmla="*/ 408092 h 1874659"/>
              <a:gd name="connsiteX5" fmla="*/ 0 w 922163"/>
              <a:gd name="connsiteY5" fmla="*/ 369749 h 18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3" h="1874659">
                <a:moveTo>
                  <a:pt x="593530" y="0"/>
                </a:moveTo>
                <a:cubicBezTo>
                  <a:pt x="943206" y="561308"/>
                  <a:pt x="1018253" y="1251301"/>
                  <a:pt x="797423" y="1874659"/>
                </a:cubicBezTo>
                <a:lnTo>
                  <a:pt x="112453" y="1632004"/>
                </a:lnTo>
                <a:lnTo>
                  <a:pt x="113897" y="1628715"/>
                </a:lnTo>
                <a:cubicBezTo>
                  <a:pt x="267863" y="1223381"/>
                  <a:pt x="228725" y="775771"/>
                  <a:pt x="23880" y="408092"/>
                </a:cubicBezTo>
                <a:lnTo>
                  <a:pt x="0" y="369749"/>
                </a:lnTo>
                <a:close/>
              </a:path>
            </a:pathLst>
          </a:custGeom>
        </p:spPr>
      </p:pic>
      <p:pic>
        <p:nvPicPr>
          <p:cNvPr id="7" name="Picture 6">
            <a:extLst>
              <a:ext uri="{FF2B5EF4-FFF2-40B4-BE49-F238E27FC236}">
                <a16:creationId xmlns:a16="http://schemas.microsoft.com/office/drawing/2014/main" id="{2485CA42-5A10-9BB1-34C6-B68E0D9A28A1}"/>
              </a:ext>
            </a:extLst>
          </p:cNvPr>
          <p:cNvPicPr>
            <a:picLocks noChangeAspect="1"/>
          </p:cNvPicPr>
          <p:nvPr/>
        </p:nvPicPr>
        <p:blipFill>
          <a:blip r:embed="rId5">
            <a:extLst>
              <a:ext uri="{28A0092B-C50C-407E-A947-70E740481C1C}">
                <a14:useLocalDpi xmlns:a14="http://schemas.microsoft.com/office/drawing/2010/main" val="0"/>
              </a:ext>
            </a:extLst>
          </a:blip>
          <a:srcRect l="23455" r="23455"/>
          <a:stretch/>
        </p:blipFill>
        <p:spPr>
          <a:xfrm rot="4747594">
            <a:off x="935042" y="4146548"/>
            <a:ext cx="988046" cy="1861085"/>
          </a:xfrm>
          <a:custGeom>
            <a:avLst/>
            <a:gdLst>
              <a:gd name="connsiteX0" fmla="*/ 595376 w 988046"/>
              <a:gd name="connsiteY0" fmla="*/ 0 h 1861085"/>
              <a:gd name="connsiteX1" fmla="*/ 899148 w 988046"/>
              <a:gd name="connsiteY1" fmla="*/ 1861085 h 1861085"/>
              <a:gd name="connsiteX2" fmla="*/ 177353 w 988046"/>
              <a:gd name="connsiteY2" fmla="*/ 1648046 h 1861085"/>
              <a:gd name="connsiteX3" fmla="*/ 211504 w 988046"/>
              <a:gd name="connsiteY3" fmla="*/ 1517512 h 1861085"/>
              <a:gd name="connsiteX4" fmla="*/ 135531 w 988046"/>
              <a:gd name="connsiteY4" fmla="*/ 673183 h 1861085"/>
              <a:gd name="connsiteX5" fmla="*/ 72749 w 988046"/>
              <a:gd name="connsiteY5" fmla="*/ 538659 h 1861085"/>
              <a:gd name="connsiteX6" fmla="*/ 0 w 988046"/>
              <a:gd name="connsiteY6" fmla="*/ 416647 h 186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46" h="1861085">
                <a:moveTo>
                  <a:pt x="595376" y="0"/>
                </a:moveTo>
                <a:cubicBezTo>
                  <a:pt x="974545" y="541822"/>
                  <a:pt x="1086352" y="1226818"/>
                  <a:pt x="899148" y="1861085"/>
                </a:cubicBezTo>
                <a:lnTo>
                  <a:pt x="177353" y="1648046"/>
                </a:lnTo>
                <a:lnTo>
                  <a:pt x="211504" y="1517512"/>
                </a:lnTo>
                <a:cubicBezTo>
                  <a:pt x="269169" y="1244228"/>
                  <a:pt x="248652" y="951387"/>
                  <a:pt x="135531" y="673183"/>
                </a:cubicBezTo>
                <a:cubicBezTo>
                  <a:pt x="116677" y="626816"/>
                  <a:pt x="95697" y="581952"/>
                  <a:pt x="72749" y="538659"/>
                </a:cubicBezTo>
                <a:lnTo>
                  <a:pt x="0" y="416647"/>
                </a:lnTo>
                <a:close/>
              </a:path>
            </a:pathLst>
          </a:custGeom>
        </p:spPr>
      </p:pic>
      <p:pic>
        <p:nvPicPr>
          <p:cNvPr id="9" name="Picture 8">
            <a:extLst>
              <a:ext uri="{FF2B5EF4-FFF2-40B4-BE49-F238E27FC236}">
                <a16:creationId xmlns:a16="http://schemas.microsoft.com/office/drawing/2014/main" id="{3254DE17-40CE-F4CD-8463-C35EA22ABFAA}"/>
              </a:ext>
            </a:extLst>
          </p:cNvPr>
          <p:cNvPicPr>
            <a:picLocks noChangeAspect="1"/>
          </p:cNvPicPr>
          <p:nvPr/>
        </p:nvPicPr>
        <p:blipFill>
          <a:blip r:embed="rId6">
            <a:extLst>
              <a:ext uri="{28A0092B-C50C-407E-A947-70E740481C1C}">
                <a14:useLocalDpi xmlns:a14="http://schemas.microsoft.com/office/drawing/2010/main" val="0"/>
              </a:ext>
            </a:extLst>
          </a:blip>
          <a:srcRect l="21840" r="21840"/>
          <a:stretch/>
        </p:blipFill>
        <p:spPr>
          <a:xfrm rot="7963429">
            <a:off x="-620382" y="4057526"/>
            <a:ext cx="1040921" cy="1848259"/>
          </a:xfrm>
          <a:custGeom>
            <a:avLst/>
            <a:gdLst>
              <a:gd name="connsiteX0" fmla="*/ 599821 w 1040921"/>
              <a:gd name="connsiteY0" fmla="*/ 0 h 1848259"/>
              <a:gd name="connsiteX1" fmla="*/ 973804 w 1040921"/>
              <a:gd name="connsiteY1" fmla="*/ 1848259 h 1848259"/>
              <a:gd name="connsiteX2" fmla="*/ 240479 w 1040921"/>
              <a:gd name="connsiteY2" fmla="*/ 1661673 h 1848259"/>
              <a:gd name="connsiteX3" fmla="*/ 267599 w 1040921"/>
              <a:gd name="connsiteY3" fmla="*/ 1526991 h 1848259"/>
              <a:gd name="connsiteX4" fmla="*/ 2807 w 1040921"/>
              <a:gd name="connsiteY4" fmla="*/ 457991 h 1848259"/>
              <a:gd name="connsiteX5" fmla="*/ 0 w 1040921"/>
              <a:gd name="connsiteY5" fmla="*/ 454517 h 184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0921" h="1848259">
                <a:moveTo>
                  <a:pt x="599821" y="0"/>
                </a:moveTo>
                <a:cubicBezTo>
                  <a:pt x="999223" y="527084"/>
                  <a:pt x="1136873" y="1207361"/>
                  <a:pt x="973804" y="1848259"/>
                </a:cubicBezTo>
                <a:lnTo>
                  <a:pt x="240479" y="1661673"/>
                </a:lnTo>
                <a:lnTo>
                  <a:pt x="267599" y="1526991"/>
                </a:lnTo>
                <a:cubicBezTo>
                  <a:pt x="325379" y="1139284"/>
                  <a:pt x="222135" y="757746"/>
                  <a:pt x="2807" y="457991"/>
                </a:cubicBezTo>
                <a:lnTo>
                  <a:pt x="0" y="454517"/>
                </a:lnTo>
                <a:close/>
              </a:path>
            </a:pathLst>
          </a:custGeom>
        </p:spPr>
      </p:pic>
      <p:pic>
        <p:nvPicPr>
          <p:cNvPr id="11" name="Picture 10">
            <a:extLst>
              <a:ext uri="{FF2B5EF4-FFF2-40B4-BE49-F238E27FC236}">
                <a16:creationId xmlns:a16="http://schemas.microsoft.com/office/drawing/2014/main" id="{3F1B1202-082F-E98B-2B3B-565F9DF78E38}"/>
              </a:ext>
            </a:extLst>
          </p:cNvPr>
          <p:cNvPicPr>
            <a:picLocks noChangeAspect="1"/>
          </p:cNvPicPr>
          <p:nvPr/>
        </p:nvPicPr>
        <p:blipFill>
          <a:blip r:embed="rId7">
            <a:extLst>
              <a:ext uri="{28A0092B-C50C-407E-A947-70E740481C1C}">
                <a14:useLocalDpi xmlns:a14="http://schemas.microsoft.com/office/drawing/2010/main" val="0"/>
              </a:ext>
            </a:extLst>
          </a:blip>
          <a:srcRect l="25261" r="25261"/>
          <a:stretch/>
        </p:blipFill>
        <p:spPr>
          <a:xfrm rot="10546921">
            <a:off x="-1468839" y="2725609"/>
            <a:ext cx="931683" cy="1883012"/>
          </a:xfrm>
          <a:custGeom>
            <a:avLst/>
            <a:gdLst>
              <a:gd name="connsiteX0" fmla="*/ 663201 w 931683"/>
              <a:gd name="connsiteY0" fmla="*/ 0 h 1883012"/>
              <a:gd name="connsiteX1" fmla="*/ 764145 w 931683"/>
              <a:gd name="connsiteY1" fmla="*/ 1883012 h 1883012"/>
              <a:gd name="connsiteX2" fmla="*/ 85112 w 931683"/>
              <a:gd name="connsiteY2" fmla="*/ 1599722 h 1883012"/>
              <a:gd name="connsiteX3" fmla="*/ 127270 w 931683"/>
              <a:gd name="connsiteY3" fmla="*/ 1476942 h 1883012"/>
              <a:gd name="connsiteX4" fmla="*/ 5811 w 931683"/>
              <a:gd name="connsiteY4" fmla="*/ 373757 h 1883012"/>
              <a:gd name="connsiteX5" fmla="*/ 0 w 931683"/>
              <a:gd name="connsiteY5" fmla="*/ 364339 h 18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683" h="1883012">
                <a:moveTo>
                  <a:pt x="663201" y="0"/>
                </a:moveTo>
                <a:cubicBezTo>
                  <a:pt x="981620" y="579612"/>
                  <a:pt x="1018774" y="1272680"/>
                  <a:pt x="764145" y="1883012"/>
                </a:cubicBezTo>
                <a:lnTo>
                  <a:pt x="85112" y="1599722"/>
                </a:lnTo>
                <a:lnTo>
                  <a:pt x="127270" y="1476942"/>
                </a:lnTo>
                <a:cubicBezTo>
                  <a:pt x="230914" y="1120599"/>
                  <a:pt x="198616" y="724715"/>
                  <a:pt x="5811" y="373757"/>
                </a:cubicBezTo>
                <a:lnTo>
                  <a:pt x="0" y="364339"/>
                </a:lnTo>
                <a:close/>
              </a:path>
            </a:pathLst>
          </a:custGeom>
        </p:spPr>
      </p:pic>
      <p:pic>
        <p:nvPicPr>
          <p:cNvPr id="15" name="Picture 14">
            <a:extLst>
              <a:ext uri="{FF2B5EF4-FFF2-40B4-BE49-F238E27FC236}">
                <a16:creationId xmlns:a16="http://schemas.microsoft.com/office/drawing/2014/main" id="{91C008D7-6C7A-A956-3120-B7592E327386}"/>
              </a:ext>
            </a:extLst>
          </p:cNvPr>
          <p:cNvPicPr>
            <a:picLocks noChangeAspect="1"/>
          </p:cNvPicPr>
          <p:nvPr/>
        </p:nvPicPr>
        <p:blipFill>
          <a:blip r:embed="rId8">
            <a:extLst>
              <a:ext uri="{28A0092B-C50C-407E-A947-70E740481C1C}">
                <a14:useLocalDpi xmlns:a14="http://schemas.microsoft.com/office/drawing/2010/main" val="0"/>
              </a:ext>
            </a:extLst>
          </a:blip>
          <a:srcRect l="21461" r="21461"/>
          <a:stretch/>
        </p:blipFill>
        <p:spPr>
          <a:xfrm rot="14219950">
            <a:off x="-1070186" y="1292522"/>
            <a:ext cx="1049351" cy="1838435"/>
          </a:xfrm>
          <a:custGeom>
            <a:avLst/>
            <a:gdLst>
              <a:gd name="connsiteX0" fmla="*/ 575238 w 1049351"/>
              <a:gd name="connsiteY0" fmla="*/ 0 h 1838435"/>
              <a:gd name="connsiteX1" fmla="*/ 994849 w 1049351"/>
              <a:gd name="connsiteY1" fmla="*/ 1838435 h 1838435"/>
              <a:gd name="connsiteX2" fmla="*/ 307617 w 1049351"/>
              <a:gd name="connsiteY2" fmla="*/ 1681579 h 1838435"/>
              <a:gd name="connsiteX3" fmla="*/ 307950 w 1049351"/>
              <a:gd name="connsiteY3" fmla="*/ 1680284 h 1838435"/>
              <a:gd name="connsiteX4" fmla="*/ 337410 w 1049351"/>
              <a:gd name="connsiteY4" fmla="*/ 1388040 h 1838435"/>
              <a:gd name="connsiteX5" fmla="*/ 6280 w 1049351"/>
              <a:gd name="connsiteY5" fmla="*/ 465647 h 1838435"/>
              <a:gd name="connsiteX6" fmla="*/ 0 w 1049351"/>
              <a:gd name="connsiteY6" fmla="*/ 458737 h 183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351" h="1838435">
                <a:moveTo>
                  <a:pt x="575238" y="0"/>
                </a:moveTo>
                <a:cubicBezTo>
                  <a:pt x="987563" y="517039"/>
                  <a:pt x="1142005" y="1193699"/>
                  <a:pt x="994849" y="1838435"/>
                </a:cubicBezTo>
                <a:lnTo>
                  <a:pt x="307617" y="1681579"/>
                </a:lnTo>
                <a:lnTo>
                  <a:pt x="307950" y="1680284"/>
                </a:lnTo>
                <a:cubicBezTo>
                  <a:pt x="327266" y="1585887"/>
                  <a:pt x="337410" y="1488148"/>
                  <a:pt x="337410" y="1388040"/>
                </a:cubicBezTo>
                <a:cubicBezTo>
                  <a:pt x="337410" y="1037662"/>
                  <a:pt x="213145" y="716308"/>
                  <a:pt x="6280" y="465647"/>
                </a:cubicBezTo>
                <a:lnTo>
                  <a:pt x="0" y="458737"/>
                </a:lnTo>
                <a:close/>
              </a:path>
            </a:pathLst>
          </a:custGeom>
        </p:spPr>
      </p:pic>
      <p:sp>
        <p:nvSpPr>
          <p:cNvPr id="8" name="TextBox 7">
            <a:extLst>
              <a:ext uri="{FF2B5EF4-FFF2-40B4-BE49-F238E27FC236}">
                <a16:creationId xmlns:a16="http://schemas.microsoft.com/office/drawing/2014/main" id="{16EA4FA9-DE37-6F0F-7A48-25CFD98BC7C9}"/>
              </a:ext>
            </a:extLst>
          </p:cNvPr>
          <p:cNvSpPr txBox="1"/>
          <p:nvPr/>
        </p:nvSpPr>
        <p:spPr>
          <a:xfrm>
            <a:off x="201187" y="2262133"/>
            <a:ext cx="2234907" cy="2062103"/>
          </a:xfrm>
          <a:prstGeom prst="rect">
            <a:avLst/>
          </a:prstGeom>
          <a:noFill/>
        </p:spPr>
        <p:txBody>
          <a:bodyPr wrap="none" rtlCol="0">
            <a:spAutoFit/>
          </a:bodyPr>
          <a:lstStyle/>
          <a:p>
            <a:pPr>
              <a:buClr>
                <a:srgbClr val="F9A61B"/>
              </a:buClr>
            </a:pPr>
            <a:r>
              <a:rPr lang="en-US" sz="3200" b="1" dirty="0">
                <a:solidFill>
                  <a:srgbClr val="FBBD57"/>
                </a:solidFill>
                <a:latin typeface="Bahnschrift Light" panose="020B0502040204020203" pitchFamily="34" charset="0"/>
              </a:rPr>
              <a:t>Funding</a:t>
            </a:r>
          </a:p>
          <a:p>
            <a:pPr>
              <a:buClr>
                <a:srgbClr val="F9A61B"/>
              </a:buClr>
            </a:pPr>
            <a:r>
              <a:rPr lang="en-US" sz="3200" b="1" dirty="0">
                <a:solidFill>
                  <a:srgbClr val="FBBD57"/>
                </a:solidFill>
                <a:latin typeface="Bahnschrift Light" panose="020B0502040204020203" pitchFamily="34" charset="0"/>
              </a:rPr>
              <a:t>Investment</a:t>
            </a:r>
          </a:p>
          <a:p>
            <a:pPr>
              <a:buClr>
                <a:srgbClr val="F9A61B"/>
              </a:buClr>
            </a:pPr>
            <a:r>
              <a:rPr lang="en-US" sz="3200" b="1" dirty="0">
                <a:solidFill>
                  <a:srgbClr val="FBBD57"/>
                </a:solidFill>
                <a:latin typeface="Bahnschrift Light" panose="020B0502040204020203" pitchFamily="34" charset="0"/>
              </a:rPr>
              <a:t>Business</a:t>
            </a:r>
          </a:p>
          <a:p>
            <a:pPr>
              <a:buClr>
                <a:srgbClr val="F9A61B"/>
              </a:buClr>
            </a:pPr>
            <a:r>
              <a:rPr lang="en-US" sz="3200" b="1" dirty="0">
                <a:solidFill>
                  <a:srgbClr val="FBBD57"/>
                </a:solidFill>
                <a:latin typeface="Bahnschrift Light" panose="020B0502040204020203" pitchFamily="34" charset="0"/>
              </a:rPr>
              <a:t>Client</a:t>
            </a:r>
          </a:p>
        </p:txBody>
      </p:sp>
    </p:spTree>
    <p:extLst>
      <p:ext uri="{BB962C8B-B14F-4D97-AF65-F5344CB8AC3E}">
        <p14:creationId xmlns:p14="http://schemas.microsoft.com/office/powerpoint/2010/main" val="29708381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304</TotalTime>
  <Words>1112</Words>
  <Application>Microsoft Office PowerPoint</Application>
  <PresentationFormat>Widescreen</PresentationFormat>
  <Paragraphs>157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 Light</vt:lpstr>
      <vt:lpstr>Courier New</vt:lpstr>
      <vt:lpstr>Bahnschrift SemiBold</vt:lpstr>
      <vt:lpstr>Calibri</vt:lpstr>
      <vt:lpstr>Arial</vt:lpstr>
      <vt:lpstr>Bahnschrift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belkacem belhadj chikh</dc:creator>
  <cp:lastModifiedBy>Sumsam Ali</cp:lastModifiedBy>
  <cp:revision>10</cp:revision>
  <dcterms:created xsi:type="dcterms:W3CDTF">2023-06-09T15:59:26Z</dcterms:created>
  <dcterms:modified xsi:type="dcterms:W3CDTF">2023-12-04T10:52:13Z</dcterms:modified>
</cp:coreProperties>
</file>